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1"/>
  </p:notesMasterIdLst>
  <p:sldIdLst>
    <p:sldId id="256" r:id="rId2"/>
    <p:sldId id="278"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5966" autoAdjust="0"/>
  </p:normalViewPr>
  <p:slideViewPr>
    <p:cSldViewPr>
      <p:cViewPr varScale="1">
        <p:scale>
          <a:sx n="28" d="100"/>
          <a:sy n="28" d="100"/>
        </p:scale>
        <p:origin x="158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24.01.2025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digital consent. [Introduce self if needed]</a:t>
            </a:r>
          </a:p>
          <a:p>
            <a:endParaRPr lang="en-US"/>
          </a:p>
          <a:p>
            <a:r>
              <a:rPr lang="en-US"/>
              <a:t>Before we get started I do want to mention that this lesson will discuss topics such as online abuse, sexual harassment, and other related issues. Please take care of yourselves as needed. If you need to take a break, that is totally okay. You can participate as much or as little in this lesson as you'd like.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let's go over the green flags. It's a good sign when someone respects their partner's boundaries online. That could look like someone asking before posting a photo of their partner, or not repeatedly texting their partner when they know they're busy. </a:t>
            </a:r>
          </a:p>
          <a:p>
            <a:endParaRPr lang="en-US"/>
          </a:p>
          <a:p>
            <a:r>
              <a:rPr lang="en-US"/>
              <a:t>Another green flag is someone respecting their partner's digital privacy. Can someone share what they think this means? [Pause for response] This could include avoiding going through someone's phone without permission, or policing someone's online habits. </a:t>
            </a:r>
          </a:p>
          <a:p>
            <a:endParaRPr lang="en-US"/>
          </a:p>
          <a:p>
            <a:r>
              <a:rPr lang="en-US"/>
              <a:t>Lastly, someone keeping their private conversations with their partner private is another green flag. No one should be having public fights on social media.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Let's talk about dating apps. Dating apps are a totally normal way for people to meet potential partners. However, they are designed for adults. Someone has to be 18 years old or older to be on a dating app. Some people under 18 lie about their age and say they're older than they are. Some adults also lie about their age and say they're younger than they are. This can be dangerous because some adults could be using dating apps </a:t>
            </a:r>
            <a:r>
              <a:rPr lang="en-US"/>
              <a:t>to abuse </a:t>
            </a:r>
            <a:r>
              <a:rPr lang="en-US" dirty="0"/>
              <a:t>young people. As a reminder, the age of consent in Washington State is 16 years old. </a:t>
            </a:r>
          </a:p>
          <a:p>
            <a:endParaRPr lang="en-US" dirty="0"/>
          </a:p>
          <a:p>
            <a:r>
              <a:rPr lang="en-US" dirty="0"/>
              <a:t>Catfishing is another potential risk to online dating. Is someone willing to share what they think catfishing is? [Pause for response]. Catfishing is when someone tries to date someone online by pretending to be someone else. People who catfish often use a different name and someone else's pictures online. It is not okay for someone to pretend to be someone else online to get people to date them. However, catfishing happens often so it's something people should be aware of. </a:t>
            </a:r>
          </a:p>
          <a:p>
            <a:endParaRPr lang="en-US" dirty="0"/>
          </a:p>
          <a:p>
            <a:r>
              <a:rPr lang="en-US" dirty="0"/>
              <a:t>If people choose to be on dating apps as adults, they still need to make sure they are including consent in their interactions. Just because someone is on a dating app doesn't mean consent is implied. Consent must be asked every time. </a:t>
            </a:r>
          </a:p>
          <a:p>
            <a:endParaRPr lang="en-US" dirty="0"/>
          </a:p>
          <a:p>
            <a:r>
              <a:rPr lang="en-US" dirty="0"/>
              <a:t>Any questions about dating apps before we move on?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People might be interacting with strangers online outside of dating apps. Some people might participate in online gaming, or be in online groups with people with a shared interest or identity. </a:t>
            </a:r>
          </a:p>
          <a:p>
            <a:endParaRPr lang="en-US"/>
          </a:p>
          <a:p>
            <a:r>
              <a:rPr lang="en-US"/>
              <a:t>If someone has online friends, there are important reminders before meeting with them in person. </a:t>
            </a:r>
          </a:p>
          <a:p>
            <a:endParaRPr lang="en-US"/>
          </a:p>
          <a:p>
            <a:r>
              <a:rPr lang="en-US"/>
              <a:t>Like I mentioned earlier, sometimes people lie about their identities online. So, it's better to be safe than sorry. If someone meets an online friend in person, they should make sure to meet in a public place rather than at someone's home. They should also let someone else know where they're going to be, or even bring a friend to the meeting spot. </a:t>
            </a:r>
          </a:p>
          <a:p>
            <a:endParaRPr lang="en-US"/>
          </a:p>
          <a:p>
            <a:r>
              <a:rPr lang="en-US"/>
              <a:t>If teens are making friends online, it's also important to make sure the friends are teens as well. Adults making friends with teens in online spaces is a major red flag. This could be a sign of grooming behavior, which is when an adult builds a relationship with a young person in order to manipulate them later. Grooming happens in online spaces often, and is never the fault of the teen or young person.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let's talk about sexting. There are sexting laws in Washington State not only for adults, but for young people too. It's important to know the possible consequences of sexting.</a:t>
            </a:r>
          </a:p>
          <a:p>
            <a:endParaRPr lang="en-US"/>
          </a:p>
          <a:p>
            <a:r>
              <a:rPr lang="en-US"/>
              <a:t>Can anyone tell me what sexting is? [Pause for response - lead into next slide]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Sexting is defined as sexually suggestive depictions (texts, images, or videos) sent electronically. Sexting is often referred to as "sending nudes." </a:t>
            </a:r>
          </a:p>
          <a:p>
            <a:endParaRPr lang="en-US"/>
          </a:p>
          <a:p>
            <a:r>
              <a:rPr lang="en-US"/>
              <a:t>Sexting between consenting adults is legal, as long as the images are of adults. </a:t>
            </a:r>
          </a:p>
          <a:p>
            <a:endParaRPr lang="en-US"/>
          </a:p>
          <a:p>
            <a:r>
              <a:rPr lang="en-US"/>
              <a:t>In Washington State, it is illegal for someone under the age of 18 to sext. That includes sending, possessing, or forwarding nude depictions of anyone under 18. This includes someone under 18 taking a nude photo of themselves. The legal consequences of sexting when under 18 depends on the specific circumstances, like the ages of the people involved. </a:t>
            </a:r>
          </a:p>
          <a:p>
            <a:endParaRPr lang="en-US"/>
          </a:p>
          <a:p>
            <a:r>
              <a:rPr lang="en-US"/>
              <a:t>If anyone over 18 wants to engage in sexting, that is their choice. Sexting can be a way for people to explore their sexuality without the risk of pregnancy or sexually transmitted infections. But people still always have to ask for consent before sending a nude photo of themselves. An adult sending another adult an unsolicited nude photo is considered sexual harassment, and there are legal consequences to that as well. </a:t>
            </a:r>
          </a:p>
          <a:p>
            <a:endParaRPr lang="en-US"/>
          </a:p>
          <a:p>
            <a:r>
              <a:rPr lang="en-US"/>
              <a:t>For more information about sexting laws in Washington State, please refer to the handout: "Digital Consent: Sexting. A Resource for Young People."</a:t>
            </a:r>
          </a:p>
          <a:p>
            <a:endParaRPr lang="en-US"/>
          </a:p>
          <a:p>
            <a:r>
              <a:rPr lang="en-US"/>
              <a:t>Are there any questions about sexting laws before we move on? [Pause for response]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Nonconsensual porn (also referred to as  "revenge porn" or "nonconsensual intimate image abuse") is the act of disclosing intimate images without the consent of the person who appears in the images. So, if someone sends their partner a nude photo, and the partner shares the photo with their friends or posts the photo online without getting permission, that is considered nonconsensual porn. Nonconsensual porn is illegal in Washington State. </a:t>
            </a:r>
          </a:p>
          <a:p>
            <a:endParaRPr lang="en-US"/>
          </a:p>
          <a:p>
            <a:r>
              <a:rPr lang="en-US"/>
              <a:t>Digital sextortion is when someone threatens to post or send a nude photo or video of someone unless they do something. </a:t>
            </a:r>
          </a:p>
          <a:p>
            <a:endParaRPr lang="en-US"/>
          </a:p>
          <a:p>
            <a:r>
              <a:rPr lang="en-US"/>
              <a:t>Nonconsensual porn and digital sextortion are other possible consequences of sexting, regardless of the ages of the people involved. However, if someone is the victim of nonconsensual porn or digital sextortion, it is not their fault. It is the fault of the person sharing or threatening to share the person's private images.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To wrap up, digital consent is important because it shows other people we respect them. </a:t>
            </a:r>
          </a:p>
          <a:p>
            <a:endParaRPr lang="en-US"/>
          </a:p>
          <a:p>
            <a:r>
              <a:rPr lang="en-US"/>
              <a:t>It's also important to remember everything we post online is in our digital footprint forever, even if we have private accounts or delete the post later. So, it's important that we think before we share or post online. </a:t>
            </a:r>
          </a:p>
          <a:p>
            <a:endParaRPr lang="en-US"/>
          </a:p>
          <a:p>
            <a:r>
              <a:rPr lang="en-US"/>
              <a:t>If we don't want something traced back to us, then we probably shouldn't post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 </a:t>
            </a:r>
          </a:p>
          <a:p>
            <a:endParaRPr lang="en-US"/>
          </a:p>
          <a:p>
            <a:r>
              <a:rPr lang="en-US"/>
              <a:t>Please divide into 5 groups. I'm going to pass out a sheet with 5 different scenarios. Each group will work on one scenario for 5-7 minutes, then we'll share out in the larger group.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for participating in today's lesson. Does anyone have any last-minute questions related to digital consent?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today’s agenda. We’ll start with definitions, then talk about ways we can practice digital consent, then go over sexting laws in Washington State, and end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what they think digital consent is? [Pause for response]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lot of you had good ideas of what digital consent is. To clarify, digital consent is no different from regular consent. Regular consent involves asking someone for permission before doing something, then respecting their answer. Digital consent is the exact same thing, but in online spaces. </a:t>
            </a:r>
          </a:p>
          <a:p>
            <a:endParaRPr lang="en-US"/>
          </a:p>
          <a:p>
            <a:r>
              <a:rPr lang="en-US"/>
              <a:t>When asking for consent in-person, you might say, "Is it okay if I borrow your jacket?" and wait for the other person to respond. When asking for consent online, you might say, "is it okay if I post this photo of us?" and then wait for the answer.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lot of what we share online has to do with our personal values. Some people have public social media accounts and some people have private social media accounts. Some people post online regularly, and some people rarely post anything. Some people post photos and videos of people without getting permission, and some people always ask before posting a photo of someone else. Some people like to share their location with others, and some people like to keep their location private. </a:t>
            </a:r>
          </a:p>
          <a:p>
            <a:endParaRPr lang="en-US"/>
          </a:p>
          <a:p>
            <a:r>
              <a:rPr lang="en-US"/>
              <a:t>Regardless of how we choose to be online, we always have to make sure we’re practicing consent. Because everyone is online in different ways, we can't assume that people have the same values that we do.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There are some common ways to practice consent in online spaces.</a:t>
            </a:r>
          </a:p>
          <a:p>
            <a:endParaRPr lang="en-US" dirty="0"/>
          </a:p>
          <a:p>
            <a:r>
              <a:rPr lang="en-US" dirty="0"/>
              <a:t>One common practice is asking permission before posting a photo or video of someone else on social media. People should be able to dictate what photos of them exist online.</a:t>
            </a:r>
          </a:p>
          <a:p>
            <a:endParaRPr lang="en-US" dirty="0"/>
          </a:p>
          <a:p>
            <a:r>
              <a:rPr lang="en-US" dirty="0"/>
              <a:t>Secondly, checking if it's okay before sharing information outside of a one-on-one chat. Avoid posting screenshots of a personal conversation online without asking permission first. </a:t>
            </a:r>
          </a:p>
          <a:p>
            <a:endParaRPr lang="en-US" dirty="0"/>
          </a:p>
          <a:p>
            <a:r>
              <a:rPr lang="en-US" dirty="0"/>
              <a:t>Third, respecting the device and accounts of others. This could include not going through someone else's phone or laptop without getting permission, or getting into someone's social media accounts and going through their messages. Everyone should be able to have digital privacy.</a:t>
            </a:r>
          </a:p>
          <a:p>
            <a:endParaRPr lang="en-US" dirty="0"/>
          </a:p>
          <a:p>
            <a:r>
              <a:rPr lang="en-US" dirty="0"/>
              <a:t>Lastly, asking before starting a heavy conversation via phone/text. Not everyone has time or energy to talk about certain topics in the moment. It's important to ask first before unloading emotionally taxing information onto another person. </a:t>
            </a:r>
          </a:p>
          <a:p>
            <a:endParaRPr lang="en-US" dirty="0"/>
          </a:p>
          <a:p>
            <a:r>
              <a:rPr lang="en-US" dirty="0"/>
              <a:t>Can anyone think of other ways to practice consent online? [Pause for response]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Raise your hand if a friend or family member has posted an embarrassing photo of you online. </a:t>
            </a:r>
          </a:p>
          <a:p>
            <a:endParaRPr lang="en-US"/>
          </a:p>
          <a:p>
            <a:r>
              <a:rPr lang="en-US"/>
              <a:t>What did you do about it? How do you wish the person handled it? [Pause for responses] </a:t>
            </a:r>
          </a:p>
          <a:p>
            <a:endParaRPr lang="en-US"/>
          </a:p>
          <a:p>
            <a:r>
              <a:rPr lang="en-US"/>
              <a:t>Most people have an embarrassing photo of themselves online. Before you post photos of other people, think about how you felt when someone else posted a photo of you that you didn't like.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Now let's discuss digital consent red flags in romantic or intimate relationships. A lot of what we'll discuss can also apply to friendships as well. </a:t>
            </a:r>
          </a:p>
          <a:p>
            <a:endParaRPr lang="en-US" dirty="0"/>
          </a:p>
          <a:p>
            <a:r>
              <a:rPr lang="en-US" dirty="0"/>
              <a:t>It's not okay for someone to demand that their partner shares their location with them. Tracking people has led to little privacy and trust. It should be a joint decision to share locations with others, not a demand.</a:t>
            </a:r>
          </a:p>
          <a:p>
            <a:endParaRPr lang="en-US" dirty="0"/>
          </a:p>
          <a:p>
            <a:r>
              <a:rPr lang="en-US" dirty="0"/>
              <a:t>Someone going through their partner's phone without consent is another red flag. A lot of people go through their partner's phone because they're suspicious about something. If someone feels the need to go through their partner's phone, then there probably isn't any trust in that relationship.</a:t>
            </a:r>
          </a:p>
          <a:p>
            <a:endParaRPr lang="en-US" dirty="0"/>
          </a:p>
          <a:p>
            <a:r>
              <a:rPr lang="en-US" dirty="0"/>
              <a:t>Also, someone controlling what their partner posts online is another red flag. Someone shouldn't be controlling what their partner does, regardless of if it's online or in real life. </a:t>
            </a:r>
          </a:p>
          <a:p>
            <a:endParaRPr lang="en-US" dirty="0"/>
          </a:p>
          <a:p>
            <a:r>
              <a:rPr lang="en-US" dirty="0"/>
              <a:t>Someone demanding to have their partner's passwords to their accounts is another red flag. Someone should only share passwords if they want to, not because they feel they have to. However, it's usually best to not share account passwords with anyone.</a:t>
            </a:r>
          </a:p>
          <a:p>
            <a:endParaRPr lang="en-US" dirty="0"/>
          </a:p>
          <a:p>
            <a:r>
              <a:rPr lang="en-US" dirty="0"/>
              <a:t>Besides the occasional emergency, it's not okay for someone to text or call their partner repeatedly. This could be considered harassment, even if you're in a committed relationship. No one should have 24/7 access to another person. </a:t>
            </a:r>
          </a:p>
          <a:p>
            <a:endParaRPr lang="en-US" dirty="0"/>
          </a:p>
          <a:p>
            <a:r>
              <a:rPr lang="en-US" dirty="0"/>
              <a:t>Lastly, someone asking their partner for nude photos, or </a:t>
            </a:r>
            <a:r>
              <a:rPr lang="en-US"/>
              <a:t>sending nude </a:t>
            </a:r>
            <a:r>
              <a:rPr lang="en-US" dirty="0"/>
              <a:t>photos of themselves to their partner is not okay. There are also legal consequences for this. We will discuss this more in a few slides.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app.leg.wa.gov/RCW/default.aspx?cite=9.68A.053"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app.leg.wa.gov/RCW/default.aspx?cite=9A.86.010"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app.leg.wa.gov/RCW/default.aspx?cite=9A.86.010" TargetMode="External"/><Relationship Id="rId2" Type="http://schemas.openxmlformats.org/officeDocument/2006/relationships/hyperlink" Target="https://app.leg.wa.gov/RCW/default.aspx?cite=9.68A.053"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a:off x="15614963" y="8683178"/>
            <a:ext cx="2673037" cy="1603822"/>
          </a:xfrm>
          <a:custGeom>
            <a:avLst/>
            <a:gdLst/>
            <a:ahLst/>
            <a:cxnLst/>
            <a:rect l="l" t="t" r="r" b="b"/>
            <a:pathLst>
              <a:path w="2673037" h="1603822">
                <a:moveTo>
                  <a:pt x="0" y="0"/>
                </a:moveTo>
                <a:lnTo>
                  <a:pt x="2673037" y="0"/>
                </a:lnTo>
                <a:lnTo>
                  <a:pt x="2673037" y="1603822"/>
                </a:lnTo>
                <a:lnTo>
                  <a:pt x="0" y="1603822"/>
                </a:lnTo>
                <a:lnTo>
                  <a:pt x="0" y="0"/>
                </a:lnTo>
                <a:close/>
              </a:path>
            </a:pathLst>
          </a:custGeom>
          <a:blipFill>
            <a:blip r:embed="rId3"/>
            <a:stretch>
              <a:fillRect/>
            </a:stretch>
          </a:blipFill>
        </p:spPr>
        <p:txBody>
          <a:bodyPr/>
          <a:lstStyle/>
          <a:p>
            <a:endParaRPr lang="en-US"/>
          </a:p>
        </p:txBody>
      </p:sp>
      <p:sp>
        <p:nvSpPr>
          <p:cNvPr id="7" name="TextBox 7"/>
          <p:cNvSpPr txBox="1"/>
          <p:nvPr/>
        </p:nvSpPr>
        <p:spPr>
          <a:xfrm>
            <a:off x="2642115" y="3451101"/>
            <a:ext cx="13003770" cy="1654299"/>
          </a:xfrm>
          <a:prstGeom prst="rect">
            <a:avLst/>
          </a:prstGeom>
        </p:spPr>
        <p:txBody>
          <a:bodyPr lIns="0" tIns="0" rIns="0" bIns="0" rtlCol="0" anchor="t">
            <a:spAutoFit/>
          </a:bodyPr>
          <a:lstStyle/>
          <a:p>
            <a:pPr algn="ctr">
              <a:lnSpc>
                <a:spcPts val="12879"/>
              </a:lnSpc>
            </a:pPr>
            <a:r>
              <a:rPr lang="en-US" sz="11499" spc="298" dirty="0">
                <a:solidFill>
                  <a:srgbClr val="0D0D0D"/>
                </a:solidFill>
                <a:latin typeface="Calibri" panose="020F0502020204030204" pitchFamily="34" charset="0"/>
                <a:ea typeface="Handyman"/>
                <a:cs typeface="Calibri" panose="020F0502020204030204" pitchFamily="34" charset="0"/>
                <a:sym typeface="Handyman"/>
              </a:rPr>
              <a:t>Digital Consent</a:t>
            </a:r>
          </a:p>
        </p:txBody>
      </p:sp>
      <p:sp>
        <p:nvSpPr>
          <p:cNvPr id="8" name="TextBox 8"/>
          <p:cNvSpPr txBox="1"/>
          <p:nvPr/>
        </p:nvSpPr>
        <p:spPr>
          <a:xfrm>
            <a:off x="2604015" y="5448300"/>
            <a:ext cx="13003770" cy="641201"/>
          </a:xfrm>
          <a:prstGeom prst="rect">
            <a:avLst/>
          </a:prstGeom>
        </p:spPr>
        <p:txBody>
          <a:bodyPr wrap="square" lIns="0" tIns="0" rIns="0" bIns="0" rtlCol="0" anchor="t">
            <a:spAutoFit/>
          </a:bodyPr>
          <a:lstStyle/>
          <a:p>
            <a:pPr algn="ctr">
              <a:lnSpc>
                <a:spcPts val="5040"/>
              </a:lnSpc>
            </a:pPr>
            <a:r>
              <a:rPr lang="en-US" sz="4500" spc="117" dirty="0">
                <a:solidFill>
                  <a:srgbClr val="0D0D0D"/>
                </a:solidFill>
                <a:latin typeface="Calibri" panose="020F0502020204030204" pitchFamily="34" charset="0"/>
                <a:ea typeface="Dekko"/>
                <a:cs typeface="Calibri" panose="020F0502020204030204" pitchFamily="34" charset="0"/>
                <a:sym typeface="Dekko"/>
              </a:rPr>
              <a:t>A Lesson By the Harborview Abuse &amp; Trauma Center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720367" y="3695700"/>
            <a:ext cx="14847266" cy="5362943"/>
          </a:xfrm>
          <a:prstGeom prst="rect">
            <a:avLst/>
          </a:prstGeom>
        </p:spPr>
        <p:txBody>
          <a:bodyPr wrap="square" lIns="0" tIns="0" rIns="0" bIns="0" rtlCol="0" anchor="t">
            <a:spAutoFit/>
          </a:bodyPr>
          <a:lstStyle/>
          <a:p>
            <a:pPr algn="l">
              <a:lnSpc>
                <a:spcPts val="5999"/>
              </a:lnSpc>
            </a:pPr>
            <a:r>
              <a:rPr lang="en-US" sz="5500" dirty="0">
                <a:solidFill>
                  <a:srgbClr val="0D0D0D"/>
                </a:solidFill>
                <a:latin typeface="Calibri" panose="020F0502020204030204" pitchFamily="34" charset="0"/>
                <a:ea typeface="Dekko"/>
                <a:cs typeface="Calibri" panose="020F0502020204030204" pitchFamily="34" charset="0"/>
                <a:sym typeface="Dekko"/>
              </a:rPr>
              <a:t>It’s a good sign when someone...</a:t>
            </a:r>
          </a:p>
          <a:p>
            <a:pPr marL="1079497" lvl="1" indent="-539749" algn="l">
              <a:lnSpc>
                <a:spcPts val="5999"/>
              </a:lnSpc>
              <a:buFont typeface="Arial"/>
              <a:buChar char="•"/>
            </a:pPr>
            <a:r>
              <a:rPr lang="en-US" sz="5500" dirty="0">
                <a:solidFill>
                  <a:srgbClr val="0D0D0D"/>
                </a:solidFill>
                <a:latin typeface="Calibri" panose="020F0502020204030204" pitchFamily="34" charset="0"/>
                <a:ea typeface="Dekko"/>
                <a:cs typeface="Calibri" panose="020F0502020204030204" pitchFamily="34" charset="0"/>
                <a:sym typeface="Dekko"/>
              </a:rPr>
              <a:t>Respects their partner’s boundaries online </a:t>
            </a:r>
          </a:p>
          <a:p>
            <a:pPr marL="2158995" lvl="2" indent="-719665" algn="l">
              <a:lnSpc>
                <a:spcPts val="5999"/>
              </a:lnSpc>
              <a:buFont typeface="Arial"/>
              <a:buChar char="⚬"/>
            </a:pPr>
            <a:r>
              <a:rPr lang="en-US" sz="5500" dirty="0">
                <a:solidFill>
                  <a:srgbClr val="0D0D0D"/>
                </a:solidFill>
                <a:latin typeface="Calibri" panose="020F0502020204030204" pitchFamily="34" charset="0"/>
                <a:ea typeface="Dekko"/>
                <a:cs typeface="Calibri" panose="020F0502020204030204" pitchFamily="34" charset="0"/>
                <a:sym typeface="Dekko"/>
              </a:rPr>
              <a:t> Ex: Someone not texting their partner when they know they’re busy</a:t>
            </a:r>
          </a:p>
          <a:p>
            <a:pPr marL="1079497" lvl="1" indent="-539749" algn="l">
              <a:lnSpc>
                <a:spcPts val="5999"/>
              </a:lnSpc>
              <a:buFont typeface="Arial"/>
              <a:buChar char="•"/>
            </a:pPr>
            <a:r>
              <a:rPr lang="en-US" sz="5500" dirty="0">
                <a:solidFill>
                  <a:srgbClr val="0D0D0D"/>
                </a:solidFill>
                <a:latin typeface="Calibri" panose="020F0502020204030204" pitchFamily="34" charset="0"/>
                <a:ea typeface="Dekko"/>
                <a:cs typeface="Calibri" panose="020F0502020204030204" pitchFamily="34" charset="0"/>
                <a:sym typeface="Dekko"/>
              </a:rPr>
              <a:t>Respects their partner’s digital privacy </a:t>
            </a:r>
          </a:p>
          <a:p>
            <a:pPr marL="1079497" lvl="1" indent="-539749" algn="l">
              <a:lnSpc>
                <a:spcPts val="5999"/>
              </a:lnSpc>
              <a:buFont typeface="Arial"/>
              <a:buChar char="•"/>
            </a:pPr>
            <a:r>
              <a:rPr lang="en-US" sz="5500" dirty="0">
                <a:solidFill>
                  <a:srgbClr val="0D0D0D"/>
                </a:solidFill>
                <a:latin typeface="Calibri" panose="020F0502020204030204" pitchFamily="34" charset="0"/>
                <a:ea typeface="Dekko"/>
                <a:cs typeface="Calibri" panose="020F0502020204030204" pitchFamily="34" charset="0"/>
                <a:sym typeface="Dekko"/>
              </a:rPr>
              <a:t>Keeps private conversations with their partner private </a:t>
            </a:r>
          </a:p>
        </p:txBody>
      </p:sp>
      <p:sp>
        <p:nvSpPr>
          <p:cNvPr id="4" name="TextBox 4"/>
          <p:cNvSpPr txBox="1"/>
          <p:nvPr/>
        </p:nvSpPr>
        <p:spPr>
          <a:xfrm>
            <a:off x="2907334" y="894341"/>
            <a:ext cx="12473332" cy="972959"/>
          </a:xfrm>
          <a:prstGeom prst="rect">
            <a:avLst/>
          </a:prstGeom>
        </p:spPr>
        <p:txBody>
          <a:bodyPr wrap="square" lIns="0" tIns="0" rIns="0" bIns="0" rtlCol="0" anchor="t">
            <a:spAutoFit/>
          </a:bodyPr>
          <a:lstStyle/>
          <a:p>
            <a:pPr algn="ctr">
              <a:lnSpc>
                <a:spcPts val="7280"/>
              </a:lnSpc>
            </a:pPr>
            <a:r>
              <a:rPr lang="en-US" sz="8000" spc="162" dirty="0">
                <a:solidFill>
                  <a:srgbClr val="0D0D0D"/>
                </a:solidFill>
                <a:latin typeface="Calibri" panose="020F0502020204030204" pitchFamily="34" charset="0"/>
                <a:ea typeface="Handyman"/>
                <a:cs typeface="Calibri" panose="020F0502020204030204" pitchFamily="34" charset="0"/>
                <a:sym typeface="Handyman"/>
              </a:rPr>
              <a:t>Digital Consent Green Flags</a:t>
            </a:r>
          </a:p>
        </p:txBody>
      </p:sp>
      <p:sp>
        <p:nvSpPr>
          <p:cNvPr id="6" name="TextBox 6"/>
          <p:cNvSpPr txBox="1"/>
          <p:nvPr/>
        </p:nvSpPr>
        <p:spPr>
          <a:xfrm>
            <a:off x="4259241" y="1874920"/>
            <a:ext cx="9769518" cy="692497"/>
          </a:xfrm>
          <a:prstGeom prst="rect">
            <a:avLst/>
          </a:prstGeom>
        </p:spPr>
        <p:txBody>
          <a:bodyPr wrap="square" lIns="0" tIns="0" rIns="0" bIns="0" rtlCol="0" anchor="t">
            <a:spAutoFit/>
          </a:bodyPr>
          <a:lstStyle/>
          <a:p>
            <a:pPr algn="ctr">
              <a:lnSpc>
                <a:spcPts val="5400"/>
              </a:lnSpc>
            </a:pPr>
            <a:r>
              <a:rPr lang="en-US" sz="5000" dirty="0">
                <a:solidFill>
                  <a:srgbClr val="0D0D0D"/>
                </a:solidFill>
                <a:latin typeface="Calibri" panose="020F0502020204030204" pitchFamily="34" charset="0"/>
                <a:ea typeface="Dekko"/>
                <a:cs typeface="Calibri" panose="020F0502020204030204" pitchFamily="34" charset="0"/>
                <a:sym typeface="Dekko"/>
              </a:rPr>
              <a:t>In romantic/intimate relationships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4879961" y="1122874"/>
            <a:ext cx="8528078" cy="972959"/>
          </a:xfrm>
          <a:prstGeom prst="rect">
            <a:avLst/>
          </a:prstGeom>
        </p:spPr>
        <p:txBody>
          <a:bodyPr lIns="0" tIns="0" rIns="0" bIns="0" rtlCol="0" anchor="t">
            <a:spAutoFit/>
          </a:bodyPr>
          <a:lstStyle/>
          <a:p>
            <a:pPr algn="ctr">
              <a:lnSpc>
                <a:spcPts val="7280"/>
              </a:lnSpc>
            </a:pPr>
            <a:r>
              <a:rPr lang="en-US" sz="8000" spc="162" dirty="0">
                <a:solidFill>
                  <a:srgbClr val="0D0D0D"/>
                </a:solidFill>
                <a:latin typeface="Calibri" panose="020F0502020204030204" pitchFamily="34" charset="0"/>
                <a:ea typeface="Handyman"/>
                <a:cs typeface="Calibri" panose="020F0502020204030204" pitchFamily="34" charset="0"/>
                <a:sym typeface="Handyman"/>
              </a:rPr>
              <a:t>Dating Apps</a:t>
            </a:r>
          </a:p>
        </p:txBody>
      </p:sp>
      <p:sp>
        <p:nvSpPr>
          <p:cNvPr id="4" name="TextBox 4"/>
          <p:cNvSpPr txBox="1"/>
          <p:nvPr/>
        </p:nvSpPr>
        <p:spPr>
          <a:xfrm>
            <a:off x="1543050" y="2933700"/>
            <a:ext cx="15201900" cy="5785686"/>
          </a:xfrm>
          <a:prstGeom prst="rect">
            <a:avLst/>
          </a:prstGeom>
        </p:spPr>
        <p:txBody>
          <a:bodyPr wrap="square" lIns="0" tIns="0" rIns="0" bIns="0" rtlCol="0" anchor="t">
            <a:spAutoFit/>
          </a:bodyPr>
          <a:lstStyle/>
          <a:p>
            <a:pPr marL="1079499" lvl="1" indent="-539749" algn="l">
              <a:lnSpc>
                <a:spcPts val="5599"/>
              </a:lnSpc>
              <a:buFont typeface="Arial"/>
              <a:buChar char="•"/>
            </a:pPr>
            <a:r>
              <a:rPr lang="en-US" sz="6500" spc="124" dirty="0">
                <a:solidFill>
                  <a:srgbClr val="0D0D0D"/>
                </a:solidFill>
                <a:latin typeface="Calibri" panose="020F0502020204030204" pitchFamily="34" charset="0"/>
                <a:ea typeface="Dekko"/>
                <a:cs typeface="Calibri" panose="020F0502020204030204" pitchFamily="34" charset="0"/>
                <a:sym typeface="Dekko"/>
              </a:rPr>
              <a:t>Dating apps are for people aged 18 and older </a:t>
            </a:r>
          </a:p>
          <a:p>
            <a:pPr marL="1079499" lvl="1" indent="-539749" algn="l">
              <a:lnSpc>
                <a:spcPts val="5599"/>
              </a:lnSpc>
              <a:buFont typeface="Arial"/>
              <a:buChar char="•"/>
            </a:pPr>
            <a:r>
              <a:rPr lang="en-US" sz="6500" spc="124" dirty="0">
                <a:solidFill>
                  <a:srgbClr val="0D0D0D"/>
                </a:solidFill>
                <a:latin typeface="Calibri" panose="020F0502020204030204" pitchFamily="34" charset="0"/>
                <a:ea typeface="Dekko"/>
                <a:cs typeface="Calibri" panose="020F0502020204030204" pitchFamily="34" charset="0"/>
                <a:sym typeface="Dekko"/>
              </a:rPr>
              <a:t>Some people lie about their age (they might say they’re older or younger than they actually are)</a:t>
            </a:r>
          </a:p>
          <a:p>
            <a:pPr marL="1079499" lvl="1" indent="-539749" algn="l">
              <a:lnSpc>
                <a:spcPts val="5599"/>
              </a:lnSpc>
              <a:buFont typeface="Arial"/>
              <a:buChar char="•"/>
            </a:pPr>
            <a:r>
              <a:rPr lang="en-US" sz="6500" spc="124" dirty="0">
                <a:solidFill>
                  <a:srgbClr val="0D0D0D"/>
                </a:solidFill>
                <a:latin typeface="Calibri" panose="020F0502020204030204" pitchFamily="34" charset="0"/>
                <a:ea typeface="Dekko"/>
                <a:cs typeface="Calibri" panose="020F0502020204030204" pitchFamily="34" charset="0"/>
                <a:sym typeface="Dekko"/>
              </a:rPr>
              <a:t>Catfishing</a:t>
            </a:r>
          </a:p>
          <a:p>
            <a:pPr marL="1079499" lvl="1" indent="-539749" algn="l">
              <a:lnSpc>
                <a:spcPts val="5599"/>
              </a:lnSpc>
              <a:buFont typeface="Arial"/>
              <a:buChar char="•"/>
            </a:pPr>
            <a:r>
              <a:rPr lang="en-US" sz="6500" spc="124" dirty="0">
                <a:solidFill>
                  <a:srgbClr val="0D0D0D"/>
                </a:solidFill>
                <a:latin typeface="Calibri" panose="020F0502020204030204" pitchFamily="34" charset="0"/>
                <a:ea typeface="Dekko"/>
                <a:cs typeface="Calibri" panose="020F0502020204030204" pitchFamily="34" charset="0"/>
                <a:sym typeface="Dekko"/>
              </a:rPr>
              <a:t>Consent should be included in interactions on dating apps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591830" y="1171376"/>
            <a:ext cx="13104339" cy="847924"/>
          </a:xfrm>
          <a:prstGeom prst="rect">
            <a:avLst/>
          </a:prstGeom>
        </p:spPr>
        <p:txBody>
          <a:bodyPr wrap="square" lIns="0" tIns="0" rIns="0" bIns="0" rtlCol="0" anchor="t">
            <a:spAutoFit/>
          </a:bodyPr>
          <a:lstStyle/>
          <a:p>
            <a:pPr algn="ctr">
              <a:lnSpc>
                <a:spcPts val="6013"/>
              </a:lnSpc>
            </a:pPr>
            <a:r>
              <a:rPr lang="en-US" sz="8000" spc="134" dirty="0">
                <a:solidFill>
                  <a:srgbClr val="0D0D0D"/>
                </a:solidFill>
                <a:latin typeface="Calibri" panose="020F0502020204030204" pitchFamily="34" charset="0"/>
                <a:ea typeface="Handyman"/>
                <a:cs typeface="Calibri" panose="020F0502020204030204" pitchFamily="34" charset="0"/>
                <a:sym typeface="Handyman"/>
              </a:rPr>
              <a:t>Online Groups/Affinity Groups</a:t>
            </a:r>
          </a:p>
        </p:txBody>
      </p:sp>
      <p:sp>
        <p:nvSpPr>
          <p:cNvPr id="4" name="TextBox 4"/>
          <p:cNvSpPr txBox="1"/>
          <p:nvPr/>
        </p:nvSpPr>
        <p:spPr>
          <a:xfrm>
            <a:off x="1601745" y="2761111"/>
            <a:ext cx="15084508" cy="6420989"/>
          </a:xfrm>
          <a:prstGeom prst="rect">
            <a:avLst/>
          </a:prstGeom>
        </p:spPr>
        <p:txBody>
          <a:bodyPr wrap="square" lIns="0" tIns="0" rIns="0" bIns="0" rtlCol="0" anchor="t">
            <a:spAutoFit/>
          </a:bodyPr>
          <a:lstStyle/>
          <a:p>
            <a:pPr marL="885189" lvl="1" indent="-442594"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Some people are in online groups/spaces with strangers </a:t>
            </a:r>
          </a:p>
          <a:p>
            <a:pPr marL="1770378" lvl="2" indent="-590126"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Online gaming</a:t>
            </a:r>
          </a:p>
          <a:p>
            <a:pPr marL="1770378" lvl="2" indent="-590126"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Groups with a common interest/identity   </a:t>
            </a:r>
          </a:p>
          <a:p>
            <a:pPr marL="885189" lvl="1" indent="-442594"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Sometimes people online are not who they say they are </a:t>
            </a:r>
          </a:p>
          <a:p>
            <a:pPr marL="885189" lvl="1" indent="-442594"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If meeting an online friend in person, make sure to meet in a public place </a:t>
            </a:r>
          </a:p>
          <a:p>
            <a:pPr marL="885189" lvl="1" indent="-442594" algn="l">
              <a:lnSpc>
                <a:spcPts val="5042"/>
              </a:lnSpc>
              <a:buFont typeface="Arial"/>
              <a:buChar char="•"/>
            </a:pPr>
            <a:r>
              <a:rPr lang="en-US" sz="5000" spc="102" dirty="0">
                <a:solidFill>
                  <a:srgbClr val="0D0D0D"/>
                </a:solidFill>
                <a:latin typeface="Calibri" panose="020F0502020204030204" pitchFamily="34" charset="0"/>
                <a:ea typeface="Dekko"/>
                <a:cs typeface="Calibri" panose="020F0502020204030204" pitchFamily="34" charset="0"/>
                <a:sym typeface="Dekko"/>
              </a:rPr>
              <a:t>Adults should never be making friends with teens online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4781550" y="1866900"/>
            <a:ext cx="8724900" cy="980268"/>
          </a:xfrm>
          <a:prstGeom prst="rect">
            <a:avLst/>
          </a:prstGeom>
        </p:spPr>
        <p:txBody>
          <a:bodyPr wrap="square" lIns="0" tIns="0" rIns="0" bIns="0" rtlCol="0" anchor="t">
            <a:spAutoFit/>
          </a:bodyPr>
          <a:lstStyle/>
          <a:p>
            <a:pPr algn="ctr">
              <a:lnSpc>
                <a:spcPts val="7228"/>
              </a:lnSpc>
            </a:pPr>
            <a:r>
              <a:rPr lang="en-US" sz="8500" spc="161" dirty="0">
                <a:solidFill>
                  <a:srgbClr val="0D0D0D"/>
                </a:solidFill>
                <a:latin typeface="Calibri" panose="020F0502020204030204" pitchFamily="34" charset="0"/>
                <a:ea typeface="Handyman"/>
                <a:cs typeface="Calibri" panose="020F0502020204030204" pitchFamily="34" charset="0"/>
                <a:sym typeface="Handyman"/>
              </a:rPr>
              <a:t>Sexting &amp; The Law</a:t>
            </a:r>
          </a:p>
        </p:txBody>
      </p:sp>
      <p:sp>
        <p:nvSpPr>
          <p:cNvPr id="4" name="TextBox 4"/>
          <p:cNvSpPr txBox="1"/>
          <p:nvPr/>
        </p:nvSpPr>
        <p:spPr>
          <a:xfrm>
            <a:off x="3181350" y="3619500"/>
            <a:ext cx="11925300" cy="4570610"/>
          </a:xfrm>
          <a:prstGeom prst="rect">
            <a:avLst/>
          </a:prstGeom>
        </p:spPr>
        <p:txBody>
          <a:bodyPr wrap="square" lIns="0" tIns="0" rIns="0" bIns="0" rtlCol="0" anchor="t">
            <a:spAutoFit/>
          </a:bodyPr>
          <a:lstStyle/>
          <a:p>
            <a:pPr algn="ctr">
              <a:lnSpc>
                <a:spcPts val="5937"/>
              </a:lnSpc>
            </a:pPr>
            <a:r>
              <a:rPr lang="en-US" sz="6500" spc="132" dirty="0">
                <a:solidFill>
                  <a:srgbClr val="0D0D0D"/>
                </a:solidFill>
                <a:latin typeface="Calibri" panose="020F0502020204030204" pitchFamily="34" charset="0"/>
                <a:ea typeface="Dekko"/>
                <a:cs typeface="Calibri" panose="020F0502020204030204" pitchFamily="34" charset="0"/>
                <a:sym typeface="Dekko"/>
              </a:rPr>
              <a:t>There are sexting laws in Washington State for both adults and young people.</a:t>
            </a:r>
          </a:p>
          <a:p>
            <a:pPr algn="ctr">
              <a:lnSpc>
                <a:spcPts val="5937"/>
              </a:lnSpc>
            </a:pPr>
            <a:endParaRPr lang="en-US" sz="6500" spc="132" dirty="0">
              <a:solidFill>
                <a:srgbClr val="0D0D0D"/>
              </a:solidFill>
              <a:latin typeface="Calibri" panose="020F0502020204030204" pitchFamily="34" charset="0"/>
              <a:ea typeface="Dekko"/>
              <a:cs typeface="Calibri" panose="020F0502020204030204" pitchFamily="34" charset="0"/>
              <a:sym typeface="Dekko"/>
            </a:endParaRPr>
          </a:p>
          <a:p>
            <a:pPr algn="ctr">
              <a:lnSpc>
                <a:spcPts val="5937"/>
              </a:lnSpc>
            </a:pPr>
            <a:r>
              <a:rPr lang="en-US" sz="6500" spc="132" dirty="0">
                <a:solidFill>
                  <a:srgbClr val="0D0D0D"/>
                </a:solidFill>
                <a:latin typeface="Calibri" panose="020F0502020204030204" pitchFamily="34" charset="0"/>
                <a:ea typeface="Dekko"/>
                <a:cs typeface="Calibri" panose="020F0502020204030204" pitchFamily="34" charset="0"/>
                <a:sym typeface="Dekko"/>
              </a:rPr>
              <a:t>It’s important to know the possible consequences of sexting.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4879961" y="1093332"/>
            <a:ext cx="8528078" cy="972959"/>
          </a:xfrm>
          <a:prstGeom prst="rect">
            <a:avLst/>
          </a:prstGeom>
        </p:spPr>
        <p:txBody>
          <a:bodyPr lIns="0" tIns="0" rIns="0" bIns="0" rtlCol="0" anchor="t">
            <a:spAutoFit/>
          </a:bodyPr>
          <a:lstStyle/>
          <a:p>
            <a:pPr algn="ctr">
              <a:lnSpc>
                <a:spcPts val="7280"/>
              </a:lnSpc>
            </a:pPr>
            <a:r>
              <a:rPr lang="en-US" sz="8000" spc="162" dirty="0">
                <a:solidFill>
                  <a:srgbClr val="0D0D0D"/>
                </a:solidFill>
                <a:latin typeface="Calibri" panose="020F0502020204030204" pitchFamily="34" charset="0"/>
                <a:ea typeface="Handyman"/>
                <a:cs typeface="Calibri" panose="020F0502020204030204" pitchFamily="34" charset="0"/>
                <a:sym typeface="Handyman"/>
              </a:rPr>
              <a:t>Sexting</a:t>
            </a:r>
          </a:p>
        </p:txBody>
      </p:sp>
      <p:sp>
        <p:nvSpPr>
          <p:cNvPr id="4" name="TextBox 4"/>
          <p:cNvSpPr txBox="1"/>
          <p:nvPr/>
        </p:nvSpPr>
        <p:spPr>
          <a:xfrm>
            <a:off x="1809750" y="3086100"/>
            <a:ext cx="14668500" cy="5751831"/>
          </a:xfrm>
          <a:prstGeom prst="rect">
            <a:avLst/>
          </a:prstGeom>
        </p:spPr>
        <p:txBody>
          <a:bodyPr wrap="square" lIns="0" tIns="0" rIns="0" bIns="0" rtlCol="0" anchor="t">
            <a:spAutoFit/>
          </a:bodyPr>
          <a:lstStyle/>
          <a:p>
            <a:pPr marL="1079501" lvl="1" indent="-539750" algn="l">
              <a:lnSpc>
                <a:spcPts val="5600"/>
              </a:lnSpc>
              <a:buFont typeface="Arial"/>
              <a:buChar char="•"/>
            </a:pPr>
            <a:r>
              <a:rPr lang="en-US" sz="6000" spc="125" dirty="0">
                <a:solidFill>
                  <a:srgbClr val="0D0D0D"/>
                </a:solidFill>
                <a:latin typeface="Calibri" panose="020F0502020204030204" pitchFamily="34" charset="0"/>
                <a:ea typeface="Dekko"/>
                <a:cs typeface="Calibri" panose="020F0502020204030204" pitchFamily="34" charset="0"/>
                <a:sym typeface="Dekko"/>
              </a:rPr>
              <a:t>"Sexting" is defined as sexually suggestive depictions (texts, images, or videos) sent electronically</a:t>
            </a:r>
          </a:p>
          <a:p>
            <a:pPr marL="1079501" lvl="1" indent="-539750" algn="l">
              <a:lnSpc>
                <a:spcPts val="5600"/>
              </a:lnSpc>
              <a:buFont typeface="Arial"/>
              <a:buChar char="•"/>
            </a:pPr>
            <a:r>
              <a:rPr lang="en-US" sz="6000" spc="125" dirty="0">
                <a:solidFill>
                  <a:srgbClr val="0D0D0D"/>
                </a:solidFill>
                <a:latin typeface="Calibri" panose="020F0502020204030204" pitchFamily="34" charset="0"/>
                <a:ea typeface="Dekko"/>
                <a:cs typeface="Calibri" panose="020F0502020204030204" pitchFamily="34" charset="0"/>
                <a:sym typeface="Dekko"/>
              </a:rPr>
              <a:t>Sexting between consenting adults (18 and older) is legal, as long as the images are of adults</a:t>
            </a:r>
          </a:p>
          <a:p>
            <a:pPr marL="1079501" lvl="1" indent="-539750" algn="l">
              <a:lnSpc>
                <a:spcPts val="5600"/>
              </a:lnSpc>
              <a:buFont typeface="Arial"/>
              <a:buChar char="•"/>
            </a:pPr>
            <a:r>
              <a:rPr lang="en-US" sz="6000" spc="125" dirty="0">
                <a:solidFill>
                  <a:srgbClr val="0D0D0D"/>
                </a:solidFill>
                <a:latin typeface="Calibri" panose="020F0502020204030204" pitchFamily="34" charset="0"/>
                <a:ea typeface="Dekko"/>
                <a:cs typeface="Calibri" panose="020F0502020204030204" pitchFamily="34" charset="0"/>
                <a:sym typeface="Dekko"/>
              </a:rPr>
              <a:t>In Washington State, it is illegal for someone under the age of 18 to sext</a:t>
            </a:r>
          </a:p>
        </p:txBody>
      </p:sp>
      <p:sp>
        <p:nvSpPr>
          <p:cNvPr id="6" name="TextBox 6"/>
          <p:cNvSpPr txBox="1"/>
          <p:nvPr/>
        </p:nvSpPr>
        <p:spPr>
          <a:xfrm>
            <a:off x="14441935" y="9880600"/>
            <a:ext cx="3750815" cy="365421"/>
          </a:xfrm>
          <a:prstGeom prst="rect">
            <a:avLst/>
          </a:prstGeom>
        </p:spPr>
        <p:txBody>
          <a:bodyPr lIns="0" tIns="0" rIns="0" bIns="0" rtlCol="0" anchor="t">
            <a:spAutoFit/>
          </a:bodyPr>
          <a:lstStyle/>
          <a:p>
            <a:pPr algn="r">
              <a:lnSpc>
                <a:spcPts val="2799"/>
              </a:lnSpc>
              <a:spcBef>
                <a:spcPct val="0"/>
              </a:spcBef>
            </a:pPr>
            <a:r>
              <a:rPr lang="en-US" sz="2499" spc="62" dirty="0">
                <a:solidFill>
                  <a:srgbClr val="0D0D0D"/>
                </a:solidFill>
                <a:latin typeface="Calibri" panose="020F0502020204030204" pitchFamily="34" charset="0"/>
                <a:ea typeface="Dekko"/>
                <a:cs typeface="Calibri" panose="020F0502020204030204" pitchFamily="34" charset="0"/>
                <a:sym typeface="Dekko"/>
              </a:rPr>
              <a:t>Source: RCW </a:t>
            </a:r>
            <a:r>
              <a:rPr lang="en-US" sz="2499" u="sng" spc="62" dirty="0">
                <a:solidFill>
                  <a:srgbClr val="0D0D0D"/>
                </a:solidFill>
                <a:latin typeface="Calibri" panose="020F0502020204030204" pitchFamily="34" charset="0"/>
                <a:ea typeface="Dekko"/>
                <a:cs typeface="Calibri" panose="020F0502020204030204" pitchFamily="34" charset="0"/>
                <a:sym typeface="Dekko"/>
                <a:hlinkClick r:id="rId3" tooltip="http://app.leg.wa.gov/RCW/default.aspx?cite=9.68A.053"/>
              </a:rPr>
              <a:t>9.68A.053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986248" y="1333500"/>
            <a:ext cx="12315504" cy="924869"/>
          </a:xfrm>
          <a:prstGeom prst="rect">
            <a:avLst/>
          </a:prstGeom>
        </p:spPr>
        <p:txBody>
          <a:bodyPr wrap="square" lIns="0" tIns="0" rIns="0" bIns="0" rtlCol="0" anchor="t">
            <a:spAutoFit/>
          </a:bodyPr>
          <a:lstStyle/>
          <a:p>
            <a:pPr algn="ctr">
              <a:lnSpc>
                <a:spcPts val="6824"/>
              </a:lnSpc>
            </a:pPr>
            <a:r>
              <a:rPr lang="en-US" sz="8000" spc="152" dirty="0">
                <a:solidFill>
                  <a:srgbClr val="0D0D0D"/>
                </a:solidFill>
                <a:latin typeface="Calibri" panose="020F0502020204030204" pitchFamily="34" charset="0"/>
                <a:ea typeface="Handyman"/>
                <a:cs typeface="Calibri" panose="020F0502020204030204" pitchFamily="34" charset="0"/>
                <a:sym typeface="Handyman"/>
              </a:rPr>
              <a:t>Nonconsensual Porn</a:t>
            </a:r>
          </a:p>
        </p:txBody>
      </p:sp>
      <p:sp>
        <p:nvSpPr>
          <p:cNvPr id="5" name="TextBox 5"/>
          <p:cNvSpPr txBox="1"/>
          <p:nvPr/>
        </p:nvSpPr>
        <p:spPr>
          <a:xfrm>
            <a:off x="1862745" y="2716609"/>
            <a:ext cx="14562510" cy="1436291"/>
          </a:xfrm>
          <a:prstGeom prst="rect">
            <a:avLst/>
          </a:prstGeom>
        </p:spPr>
        <p:txBody>
          <a:bodyPr wrap="square" lIns="0" tIns="0" rIns="0" bIns="0" rtlCol="0" anchor="t">
            <a:spAutoFit/>
          </a:bodyPr>
          <a:lstStyle/>
          <a:p>
            <a:pPr algn="ctr">
              <a:lnSpc>
                <a:spcPts val="5605"/>
              </a:lnSpc>
            </a:pPr>
            <a:r>
              <a:rPr lang="en-US" sz="5004" spc="125" dirty="0">
                <a:solidFill>
                  <a:srgbClr val="0D0D0D"/>
                </a:solidFill>
                <a:latin typeface="Calibri" panose="020F0502020204030204" pitchFamily="34" charset="0"/>
                <a:ea typeface="Dekko"/>
                <a:cs typeface="Calibri" panose="020F0502020204030204" pitchFamily="34" charset="0"/>
                <a:sym typeface="Dekko"/>
              </a:rPr>
              <a:t>The act of disclosing intimate images without the consent of the person who appears in the images.</a:t>
            </a:r>
          </a:p>
        </p:txBody>
      </p:sp>
      <p:sp>
        <p:nvSpPr>
          <p:cNvPr id="6" name="TextBox 6"/>
          <p:cNvSpPr txBox="1"/>
          <p:nvPr/>
        </p:nvSpPr>
        <p:spPr>
          <a:xfrm>
            <a:off x="4815048" y="5742631"/>
            <a:ext cx="8657904" cy="924869"/>
          </a:xfrm>
          <a:prstGeom prst="rect">
            <a:avLst/>
          </a:prstGeom>
        </p:spPr>
        <p:txBody>
          <a:bodyPr lIns="0" tIns="0" rIns="0" bIns="0" rtlCol="0" anchor="t">
            <a:spAutoFit/>
          </a:bodyPr>
          <a:lstStyle/>
          <a:p>
            <a:pPr algn="ctr">
              <a:lnSpc>
                <a:spcPts val="6824"/>
              </a:lnSpc>
            </a:pPr>
            <a:r>
              <a:rPr lang="en-US" sz="8000" spc="152" dirty="0">
                <a:solidFill>
                  <a:srgbClr val="0D0D0D"/>
                </a:solidFill>
                <a:latin typeface="Calibri" panose="020F0502020204030204" pitchFamily="34" charset="0"/>
                <a:ea typeface="Handyman"/>
                <a:cs typeface="Calibri" panose="020F0502020204030204" pitchFamily="34" charset="0"/>
                <a:sym typeface="Handyman"/>
              </a:rPr>
              <a:t>Digital Consent</a:t>
            </a:r>
          </a:p>
        </p:txBody>
      </p:sp>
      <p:sp>
        <p:nvSpPr>
          <p:cNvPr id="7" name="TextBox 7"/>
          <p:cNvSpPr txBox="1"/>
          <p:nvPr/>
        </p:nvSpPr>
        <p:spPr>
          <a:xfrm>
            <a:off x="2371179" y="7108684"/>
            <a:ext cx="13545641" cy="1436291"/>
          </a:xfrm>
          <a:prstGeom prst="rect">
            <a:avLst/>
          </a:prstGeom>
        </p:spPr>
        <p:txBody>
          <a:bodyPr wrap="square" lIns="0" tIns="0" rIns="0" bIns="0" rtlCol="0" anchor="t">
            <a:spAutoFit/>
          </a:bodyPr>
          <a:lstStyle/>
          <a:p>
            <a:pPr algn="ctr">
              <a:lnSpc>
                <a:spcPts val="5605"/>
              </a:lnSpc>
            </a:pPr>
            <a:r>
              <a:rPr lang="en-US" sz="5004" spc="125" dirty="0">
                <a:solidFill>
                  <a:srgbClr val="0D0D0D"/>
                </a:solidFill>
                <a:latin typeface="Calibri" panose="020F0502020204030204" pitchFamily="34" charset="0"/>
                <a:ea typeface="Dekko"/>
                <a:cs typeface="Calibri" panose="020F0502020204030204" pitchFamily="34" charset="0"/>
                <a:sym typeface="Dekko"/>
              </a:rPr>
              <a:t>Threatening to post a photo or video of someone unless they do something. </a:t>
            </a:r>
          </a:p>
        </p:txBody>
      </p:sp>
      <p:sp>
        <p:nvSpPr>
          <p:cNvPr id="8" name="TextBox 8"/>
          <p:cNvSpPr txBox="1"/>
          <p:nvPr/>
        </p:nvSpPr>
        <p:spPr>
          <a:xfrm>
            <a:off x="14935200" y="9789991"/>
            <a:ext cx="3519648" cy="359073"/>
          </a:xfrm>
          <a:prstGeom prst="rect">
            <a:avLst/>
          </a:prstGeom>
        </p:spPr>
        <p:txBody>
          <a:bodyPr wrap="square" lIns="0" tIns="0" rIns="0" bIns="0" rtlCol="0" anchor="t">
            <a:spAutoFit/>
          </a:bodyPr>
          <a:lstStyle/>
          <a:p>
            <a:pPr>
              <a:lnSpc>
                <a:spcPts val="2799"/>
              </a:lnSpc>
              <a:spcBef>
                <a:spcPct val="0"/>
              </a:spcBef>
            </a:pPr>
            <a:r>
              <a:rPr lang="en-US" sz="2499" spc="62" dirty="0">
                <a:solidFill>
                  <a:srgbClr val="0D0D0D"/>
                </a:solidFill>
                <a:latin typeface="Calibri" panose="020F0502020204030204" pitchFamily="34" charset="0"/>
                <a:ea typeface="Dekko"/>
                <a:cs typeface="Calibri" panose="020F0502020204030204" pitchFamily="34" charset="0"/>
                <a:sym typeface="Dekko"/>
              </a:rPr>
              <a:t>Source: </a:t>
            </a:r>
            <a:r>
              <a:rPr lang="en-US" sz="2499" u="sng" spc="62" dirty="0">
                <a:solidFill>
                  <a:srgbClr val="0D0D0D"/>
                </a:solidFill>
                <a:latin typeface="Calibri" panose="020F0502020204030204" pitchFamily="34" charset="0"/>
                <a:ea typeface="Dekko"/>
                <a:cs typeface="Calibri" panose="020F0502020204030204" pitchFamily="34" charset="0"/>
                <a:sym typeface="Dekko"/>
                <a:hlinkClick r:id="rId3" tooltip="https://app.leg.wa.gov/RCW/default.aspx?cite=9A.86.010"/>
              </a:rPr>
              <a:t>RCW 9A.86.010</a:t>
            </a:r>
            <a:r>
              <a:rPr lang="en-US" sz="2499" spc="62" dirty="0">
                <a:solidFill>
                  <a:srgbClr val="0D0D0D"/>
                </a:solidFill>
                <a:latin typeface="Calibri" panose="020F0502020204030204" pitchFamily="34" charset="0"/>
                <a:ea typeface="Dekko"/>
                <a:cs typeface="Calibri" panose="020F0502020204030204" pitchFamily="34" charset="0"/>
                <a:sym typeface="Dekko"/>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984549" y="1257300"/>
            <a:ext cx="14318900" cy="1909112"/>
          </a:xfrm>
          <a:prstGeom prst="rect">
            <a:avLst/>
          </a:prstGeom>
        </p:spPr>
        <p:txBody>
          <a:bodyPr wrap="square" lIns="0" tIns="0" rIns="0" bIns="0" rtlCol="0" anchor="t">
            <a:spAutoFit/>
          </a:bodyPr>
          <a:lstStyle/>
          <a:p>
            <a:pPr algn="ctr">
              <a:lnSpc>
                <a:spcPts val="7261"/>
              </a:lnSpc>
            </a:pPr>
            <a:r>
              <a:rPr lang="en-US" sz="8000" spc="162" dirty="0">
                <a:solidFill>
                  <a:srgbClr val="0D0D0D"/>
                </a:solidFill>
                <a:latin typeface="Calibri" panose="020F0502020204030204" pitchFamily="34" charset="0"/>
                <a:ea typeface="Handyman"/>
                <a:cs typeface="Calibri" panose="020F0502020204030204" pitchFamily="34" charset="0"/>
                <a:sym typeface="Handyman"/>
              </a:rPr>
              <a:t>Why is Digital Consent Important?</a:t>
            </a:r>
          </a:p>
        </p:txBody>
      </p:sp>
      <p:sp>
        <p:nvSpPr>
          <p:cNvPr id="4" name="TextBox 4"/>
          <p:cNvSpPr txBox="1"/>
          <p:nvPr/>
        </p:nvSpPr>
        <p:spPr>
          <a:xfrm>
            <a:off x="2514600" y="3924300"/>
            <a:ext cx="13258799" cy="4616648"/>
          </a:xfrm>
          <a:prstGeom prst="rect">
            <a:avLst/>
          </a:prstGeom>
        </p:spPr>
        <p:txBody>
          <a:bodyPr wrap="square" lIns="0" tIns="0" rIns="0" bIns="0" rtlCol="0" anchor="t">
            <a:spAutoFit/>
          </a:bodyPr>
          <a:lstStyle/>
          <a:p>
            <a:pPr marL="1149791" lvl="1" indent="-574895" algn="l">
              <a:lnSpc>
                <a:spcPts val="5964"/>
              </a:lnSpc>
              <a:buFont typeface="Arial"/>
              <a:buChar char="•"/>
            </a:pPr>
            <a:r>
              <a:rPr lang="en-US" sz="6000" spc="133" dirty="0">
                <a:solidFill>
                  <a:srgbClr val="0D0D0D"/>
                </a:solidFill>
                <a:latin typeface="Calibri" panose="020F0502020204030204" pitchFamily="34" charset="0"/>
                <a:ea typeface="Dekko"/>
                <a:cs typeface="Calibri" panose="020F0502020204030204" pitchFamily="34" charset="0"/>
                <a:sym typeface="Dekko"/>
              </a:rPr>
              <a:t>When we prioritize consent online, it shows people we respect them </a:t>
            </a:r>
          </a:p>
          <a:p>
            <a:pPr marL="1149791" lvl="1" indent="-574895" algn="l">
              <a:lnSpc>
                <a:spcPts val="5964"/>
              </a:lnSpc>
              <a:buFont typeface="Arial"/>
              <a:buChar char="•"/>
            </a:pPr>
            <a:r>
              <a:rPr lang="en-US" sz="6000" spc="133" dirty="0">
                <a:solidFill>
                  <a:srgbClr val="0D0D0D"/>
                </a:solidFill>
                <a:latin typeface="Calibri" panose="020F0502020204030204" pitchFamily="34" charset="0"/>
                <a:ea typeface="Dekko"/>
                <a:cs typeface="Calibri" panose="020F0502020204030204" pitchFamily="34" charset="0"/>
                <a:sym typeface="Dekko"/>
              </a:rPr>
              <a:t>Everything we post is in our digital footprint forever</a:t>
            </a:r>
          </a:p>
          <a:p>
            <a:pPr marL="2299582" lvl="2" indent="-766527" algn="l">
              <a:lnSpc>
                <a:spcPts val="5964"/>
              </a:lnSpc>
              <a:buFont typeface="Arial"/>
              <a:buChar char="⚬"/>
            </a:pPr>
            <a:r>
              <a:rPr lang="en-US" sz="6000" spc="133" dirty="0">
                <a:solidFill>
                  <a:srgbClr val="0D0D0D"/>
                </a:solidFill>
                <a:latin typeface="Calibri" panose="020F0502020204030204" pitchFamily="34" charset="0"/>
                <a:ea typeface="Dekko"/>
                <a:cs typeface="Calibri" panose="020F0502020204030204" pitchFamily="34" charset="0"/>
                <a:sym typeface="Dekko"/>
              </a:rPr>
              <a:t>So it’s important that we think before we share/post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6344002" y="1181942"/>
            <a:ext cx="5599996" cy="1115690"/>
          </a:xfrm>
          <a:prstGeom prst="rect">
            <a:avLst/>
          </a:prstGeom>
        </p:spPr>
        <p:txBody>
          <a:bodyPr lIns="0" tIns="0" rIns="0" bIns="0" rtlCol="0" anchor="t">
            <a:spAutoFit/>
          </a:bodyPr>
          <a:lstStyle/>
          <a:p>
            <a:pPr algn="ctr">
              <a:lnSpc>
                <a:spcPts val="8749"/>
              </a:lnSpc>
            </a:pPr>
            <a:r>
              <a:rPr lang="en-US" sz="8000" spc="195" dirty="0">
                <a:solidFill>
                  <a:srgbClr val="0D0D0D"/>
                </a:solidFill>
                <a:latin typeface="Calibri" panose="020F0502020204030204" pitchFamily="34" charset="0"/>
                <a:ea typeface="Handyman"/>
                <a:cs typeface="Calibri" panose="020F0502020204030204" pitchFamily="34" charset="0"/>
                <a:sym typeface="Handyman"/>
              </a:rPr>
              <a:t>Activity!</a:t>
            </a:r>
          </a:p>
        </p:txBody>
      </p:sp>
      <p:sp>
        <p:nvSpPr>
          <p:cNvPr id="4" name="TextBox 4"/>
          <p:cNvSpPr txBox="1"/>
          <p:nvPr/>
        </p:nvSpPr>
        <p:spPr>
          <a:xfrm>
            <a:off x="3143250" y="3314700"/>
            <a:ext cx="12001500" cy="5240665"/>
          </a:xfrm>
          <a:prstGeom prst="rect">
            <a:avLst/>
          </a:prstGeom>
        </p:spPr>
        <p:txBody>
          <a:bodyPr wrap="square" lIns="0" tIns="0" rIns="0" bIns="0" rtlCol="0" anchor="t">
            <a:spAutoFit/>
          </a:bodyPr>
          <a:lstStyle/>
          <a:p>
            <a:pPr marL="1122681" lvl="1" indent="-561341" algn="l">
              <a:lnSpc>
                <a:spcPts val="5824"/>
              </a:lnSpc>
              <a:buFont typeface="Arial"/>
              <a:buChar char="•"/>
            </a:pPr>
            <a:r>
              <a:rPr lang="en-US" sz="6500" spc="130" dirty="0">
                <a:solidFill>
                  <a:srgbClr val="0D0D0D"/>
                </a:solidFill>
                <a:latin typeface="Calibri" panose="020F0502020204030204" pitchFamily="34" charset="0"/>
                <a:ea typeface="Dekko"/>
                <a:cs typeface="Calibri" panose="020F0502020204030204" pitchFamily="34" charset="0"/>
                <a:sym typeface="Dekko"/>
              </a:rPr>
              <a:t>Get into 5 groups</a:t>
            </a:r>
          </a:p>
          <a:p>
            <a:pPr marL="1122681" lvl="1" indent="-561341" algn="l">
              <a:lnSpc>
                <a:spcPts val="5824"/>
              </a:lnSpc>
              <a:buFont typeface="Arial"/>
              <a:buChar char="•"/>
            </a:pPr>
            <a:r>
              <a:rPr lang="en-US" sz="6500" spc="130" dirty="0">
                <a:solidFill>
                  <a:srgbClr val="0D0D0D"/>
                </a:solidFill>
                <a:latin typeface="Calibri" panose="020F0502020204030204" pitchFamily="34" charset="0"/>
                <a:ea typeface="Dekko"/>
                <a:cs typeface="Calibri" panose="020F0502020204030204" pitchFamily="34" charset="0"/>
                <a:sym typeface="Dekko"/>
              </a:rPr>
              <a:t>Work on one of the scenarios together </a:t>
            </a:r>
          </a:p>
          <a:p>
            <a:pPr marL="2245362" lvl="2" indent="-748454" algn="l">
              <a:lnSpc>
                <a:spcPts val="5824"/>
              </a:lnSpc>
              <a:buFont typeface="Arial"/>
              <a:buChar char="⚬"/>
            </a:pPr>
            <a:r>
              <a:rPr lang="en-US" sz="6500" spc="130" dirty="0">
                <a:solidFill>
                  <a:srgbClr val="0D0D0D"/>
                </a:solidFill>
                <a:latin typeface="Calibri" panose="020F0502020204030204" pitchFamily="34" charset="0"/>
                <a:ea typeface="Dekko"/>
                <a:cs typeface="Calibri" panose="020F0502020204030204" pitchFamily="34" charset="0"/>
                <a:sym typeface="Dekko"/>
              </a:rPr>
              <a:t>Determine if digital consent was present or not </a:t>
            </a:r>
          </a:p>
          <a:p>
            <a:pPr marL="1122681" lvl="1" indent="-561341" algn="l">
              <a:lnSpc>
                <a:spcPts val="5824"/>
              </a:lnSpc>
              <a:buFont typeface="Arial"/>
              <a:buChar char="•"/>
            </a:pPr>
            <a:r>
              <a:rPr lang="en-US" sz="6500" spc="130" dirty="0">
                <a:solidFill>
                  <a:srgbClr val="0D0D0D"/>
                </a:solidFill>
                <a:latin typeface="Calibri" panose="020F0502020204030204" pitchFamily="34" charset="0"/>
                <a:ea typeface="Dekko"/>
                <a:cs typeface="Calibri" panose="020F0502020204030204" pitchFamily="34" charset="0"/>
                <a:sym typeface="Dekko"/>
              </a:rPr>
              <a:t>Share out to the larger group after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691841" y="3848100"/>
            <a:ext cx="10904317" cy="1808187"/>
          </a:xfrm>
          <a:prstGeom prst="rect">
            <a:avLst/>
          </a:prstGeom>
        </p:spPr>
        <p:txBody>
          <a:bodyPr lIns="0" tIns="0" rIns="0" bIns="0" rtlCol="0" anchor="t">
            <a:spAutoFit/>
          </a:bodyPr>
          <a:lstStyle/>
          <a:p>
            <a:pPr algn="ctr">
              <a:lnSpc>
                <a:spcPts val="14052"/>
              </a:lnSpc>
            </a:pPr>
            <a:r>
              <a:rPr lang="en-US" sz="13500" spc="313" dirty="0">
                <a:solidFill>
                  <a:srgbClr val="0D0D0D"/>
                </a:solidFill>
                <a:latin typeface="Calibri" panose="020F0502020204030204" pitchFamily="34" charset="0"/>
                <a:ea typeface="Handyman"/>
                <a:cs typeface="Calibri" panose="020F0502020204030204" pitchFamily="34" charset="0"/>
                <a:sym typeface="Handyman"/>
              </a:rPr>
              <a:t>Thank You!</a:t>
            </a:r>
          </a:p>
        </p:txBody>
      </p:sp>
      <p:sp>
        <p:nvSpPr>
          <p:cNvPr id="5" name="Freeform 5"/>
          <p:cNvSpPr/>
          <p:nvPr/>
        </p:nvSpPr>
        <p:spPr>
          <a:xfrm>
            <a:off x="15614963" y="8683178"/>
            <a:ext cx="2673037" cy="1603822"/>
          </a:xfrm>
          <a:custGeom>
            <a:avLst/>
            <a:gdLst/>
            <a:ahLst/>
            <a:cxnLst/>
            <a:rect l="l" t="t" r="r" b="b"/>
            <a:pathLst>
              <a:path w="2673037" h="1603822">
                <a:moveTo>
                  <a:pt x="0" y="0"/>
                </a:moveTo>
                <a:lnTo>
                  <a:pt x="2673037" y="0"/>
                </a:lnTo>
                <a:lnTo>
                  <a:pt x="2673037" y="1603822"/>
                </a:lnTo>
                <a:lnTo>
                  <a:pt x="0" y="1603822"/>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811669" y="2157172"/>
            <a:ext cx="10664663" cy="1154162"/>
          </a:xfrm>
          <a:prstGeom prst="rect">
            <a:avLst/>
          </a:prstGeom>
        </p:spPr>
        <p:txBody>
          <a:bodyPr lIns="0" tIns="0" rIns="0" bIns="0" rtlCol="0" anchor="t">
            <a:spAutoFit/>
          </a:bodyPr>
          <a:lstStyle/>
          <a:p>
            <a:pPr algn="ctr">
              <a:lnSpc>
                <a:spcPts val="8960"/>
              </a:lnSpc>
            </a:pPr>
            <a:r>
              <a:rPr lang="en-US" sz="8000" spc="200" dirty="0">
                <a:solidFill>
                  <a:srgbClr val="0D0D0D"/>
                </a:solidFill>
                <a:latin typeface="Calibri" panose="020F0502020204030204" pitchFamily="34" charset="0"/>
                <a:ea typeface="Handyman"/>
                <a:cs typeface="Calibri" panose="020F0502020204030204" pitchFamily="34" charset="0"/>
                <a:sym typeface="Handyman"/>
              </a:rPr>
              <a:t>Sources</a:t>
            </a:r>
          </a:p>
        </p:txBody>
      </p:sp>
      <p:sp>
        <p:nvSpPr>
          <p:cNvPr id="3" name="TextBox 3"/>
          <p:cNvSpPr txBox="1"/>
          <p:nvPr/>
        </p:nvSpPr>
        <p:spPr>
          <a:xfrm>
            <a:off x="3243988" y="3963324"/>
            <a:ext cx="11800024" cy="3760645"/>
          </a:xfrm>
          <a:prstGeom prst="rect">
            <a:avLst/>
          </a:prstGeom>
        </p:spPr>
        <p:txBody>
          <a:bodyPr lIns="0" tIns="0" rIns="0" bIns="0" rtlCol="0" anchor="t">
            <a:spAutoFit/>
          </a:bodyPr>
          <a:lstStyle/>
          <a:p>
            <a:pPr marL="1403351" lvl="1" indent="-701675" algn="l">
              <a:lnSpc>
                <a:spcPts val="7280"/>
              </a:lnSpc>
              <a:buFont typeface="Arial"/>
              <a:buChar char="•"/>
            </a:pPr>
            <a:r>
              <a:rPr lang="en-US" sz="6500" u="sng" spc="162" dirty="0">
                <a:solidFill>
                  <a:srgbClr val="0D0D0D"/>
                </a:solidFill>
                <a:latin typeface="Calibri" panose="020F0502020204030204" pitchFamily="34" charset="0"/>
                <a:ea typeface="Dekko"/>
                <a:cs typeface="Calibri" panose="020F0502020204030204" pitchFamily="34" charset="0"/>
                <a:sym typeface="Dekko"/>
                <a:hlinkClick r:id="rId2" tooltip="https://app.leg.wa.gov/RCW/default.aspx?cite=9.68A.053"/>
              </a:rPr>
              <a:t>Washington State Legislature: RCW 9.68A.053</a:t>
            </a:r>
          </a:p>
          <a:p>
            <a:pPr marL="1403351" lvl="1" indent="-701675" algn="l">
              <a:lnSpc>
                <a:spcPts val="7280"/>
              </a:lnSpc>
              <a:buFont typeface="Arial"/>
              <a:buChar char="•"/>
            </a:pPr>
            <a:r>
              <a:rPr lang="en-US" sz="6500" u="sng" spc="162" dirty="0">
                <a:solidFill>
                  <a:srgbClr val="0D0D0D"/>
                </a:solidFill>
                <a:latin typeface="Calibri" panose="020F0502020204030204" pitchFamily="34" charset="0"/>
                <a:ea typeface="Dekko"/>
                <a:cs typeface="Calibri" panose="020F0502020204030204" pitchFamily="34" charset="0"/>
                <a:sym typeface="Dekko"/>
                <a:hlinkClick r:id="rId3" tooltip="https://app.leg.wa.gov/RCW/default.aspx?cite=9A.86.010"/>
              </a:rPr>
              <a:t>Washington State Legislature: RCW 9A.86.010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txBox="1"/>
          <p:nvPr/>
        </p:nvSpPr>
        <p:spPr>
          <a:xfrm>
            <a:off x="3987752" y="949738"/>
            <a:ext cx="10312496" cy="1369695"/>
          </a:xfrm>
          <a:prstGeom prst="rect">
            <a:avLst/>
          </a:prstGeom>
        </p:spPr>
        <p:txBody>
          <a:bodyPr lIns="0" tIns="0" rIns="0" bIns="0" rtlCol="0" anchor="t">
            <a:spAutoFit/>
          </a:bodyPr>
          <a:lstStyle/>
          <a:p>
            <a:pPr marL="0" marR="0" lvl="0" indent="0" algn="ctr" defTabSz="914400" rtl="0" eaLnBrk="1" fontAlgn="auto" latinLnBrk="0" hangingPunct="1">
              <a:lnSpc>
                <a:spcPts val="10560"/>
              </a:lnSpc>
              <a:spcBef>
                <a:spcPts val="0"/>
              </a:spcBef>
              <a:spcAft>
                <a:spcPts val="0"/>
              </a:spcAft>
              <a:buClrTx/>
              <a:buSzTx/>
              <a:buFontTx/>
              <a:buNone/>
              <a:tabLst/>
              <a:defRPr/>
            </a:pPr>
            <a:r>
              <a:rPr kumimoji="0" lang="en-US" sz="96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Gentle Reminders</a:t>
            </a:r>
          </a:p>
        </p:txBody>
      </p:sp>
      <p:sp>
        <p:nvSpPr>
          <p:cNvPr id="17" name="TextBox 17"/>
          <p:cNvSpPr txBox="1"/>
          <p:nvPr/>
        </p:nvSpPr>
        <p:spPr>
          <a:xfrm>
            <a:off x="393931" y="9795067"/>
            <a:ext cx="11905571" cy="406400"/>
          </a:xfrm>
          <a:prstGeom prst="rect">
            <a:avLst/>
          </a:prstGeom>
        </p:spPr>
        <p:txBody>
          <a:bodyPr lIns="0" tIns="0" rIns="0" bIns="0" rtlCol="0" anchor="t">
            <a:spAutoFit/>
          </a:bodyPr>
          <a:lstStyle/>
          <a:p>
            <a:pPr marL="0" marR="0" lvl="0" indent="0" algn="l" defTabSz="914400" rtl="0" eaLnBrk="1" fontAlgn="auto" latinLnBrk="0" hangingPunct="1">
              <a:lnSpc>
                <a:spcPts val="3249"/>
              </a:lnSpc>
              <a:spcBef>
                <a:spcPts val="0"/>
              </a:spcBef>
              <a:spcAft>
                <a:spcPts val="0"/>
              </a:spcAft>
              <a:buClrTx/>
              <a:buSzTx/>
              <a:buFontTx/>
              <a:buNone/>
              <a:tabLst/>
              <a:defRPr/>
            </a:pPr>
            <a:r>
              <a:rPr kumimoji="0" lang="en-US" sz="2499"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*Mandated reporters will have to report if a student has been assaulted or abused </a:t>
            </a:r>
          </a:p>
        </p:txBody>
      </p:sp>
      <p:sp>
        <p:nvSpPr>
          <p:cNvPr id="18" name="TextBox 18"/>
          <p:cNvSpPr txBox="1"/>
          <p:nvPr/>
        </p:nvSpPr>
        <p:spPr>
          <a:xfrm>
            <a:off x="3987752" y="3294918"/>
            <a:ext cx="8397082" cy="1005840"/>
          </a:xfrm>
          <a:prstGeom prst="rect">
            <a:avLst/>
          </a:prstGeom>
        </p:spPr>
        <p:txBody>
          <a:bodyPr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1. Be respectful of others </a:t>
            </a:r>
          </a:p>
        </p:txBody>
      </p:sp>
      <p:sp>
        <p:nvSpPr>
          <p:cNvPr id="19" name="TextBox 19"/>
          <p:cNvSpPr txBox="1"/>
          <p:nvPr/>
        </p:nvSpPr>
        <p:spPr>
          <a:xfrm>
            <a:off x="3987752" y="5143500"/>
            <a:ext cx="10980341"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2. Be mindful of what you share*</a:t>
            </a:r>
          </a:p>
        </p:txBody>
      </p:sp>
      <p:sp>
        <p:nvSpPr>
          <p:cNvPr id="20" name="TextBox 20"/>
          <p:cNvSpPr txBox="1"/>
          <p:nvPr/>
        </p:nvSpPr>
        <p:spPr>
          <a:xfrm>
            <a:off x="4009523" y="6988249"/>
            <a:ext cx="7805057"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3. No shaming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828800" y="1346251"/>
            <a:ext cx="8256866" cy="1564531"/>
          </a:xfrm>
          <a:prstGeom prst="rect">
            <a:avLst/>
          </a:prstGeom>
        </p:spPr>
        <p:txBody>
          <a:bodyPr lIns="0" tIns="0" rIns="0" bIns="0" rtlCol="0" anchor="t">
            <a:spAutoFit/>
          </a:bodyPr>
          <a:lstStyle/>
          <a:p>
            <a:pPr algn="l">
              <a:lnSpc>
                <a:spcPts val="12221"/>
              </a:lnSpc>
            </a:pPr>
            <a:r>
              <a:rPr lang="en-US" sz="10912" spc="272" dirty="0">
                <a:solidFill>
                  <a:srgbClr val="0D0D0D"/>
                </a:solidFill>
                <a:latin typeface="Calibri" panose="020F0502020204030204" pitchFamily="34" charset="0"/>
                <a:ea typeface="Handyman"/>
                <a:cs typeface="Calibri" panose="020F0502020204030204" pitchFamily="34" charset="0"/>
                <a:sym typeface="Handyman"/>
              </a:rPr>
              <a:t>Agenda</a:t>
            </a:r>
          </a:p>
        </p:txBody>
      </p:sp>
      <p:sp>
        <p:nvSpPr>
          <p:cNvPr id="4" name="TextBox 4"/>
          <p:cNvSpPr txBox="1"/>
          <p:nvPr/>
        </p:nvSpPr>
        <p:spPr>
          <a:xfrm>
            <a:off x="1828800" y="3711646"/>
            <a:ext cx="11642368" cy="5213863"/>
          </a:xfrm>
          <a:prstGeom prst="rect">
            <a:avLst/>
          </a:prstGeom>
        </p:spPr>
        <p:txBody>
          <a:bodyPr lIns="0" tIns="0" rIns="0" bIns="0" rtlCol="0" anchor="t">
            <a:spAutoFit/>
          </a:bodyPr>
          <a:lstStyle/>
          <a:p>
            <a:pPr marL="1570612" lvl="1" indent="-785306" algn="l">
              <a:lnSpc>
                <a:spcPts val="8147"/>
              </a:lnSpc>
              <a:buFont typeface="Arial"/>
              <a:buChar char="•"/>
            </a:pPr>
            <a:r>
              <a:rPr lang="en-US" sz="7274" spc="181" dirty="0">
                <a:solidFill>
                  <a:srgbClr val="0D0D0D"/>
                </a:solidFill>
                <a:latin typeface="Calibri" panose="020F0502020204030204" pitchFamily="34" charset="0"/>
                <a:ea typeface="Dekko"/>
                <a:cs typeface="Calibri" panose="020F0502020204030204" pitchFamily="34" charset="0"/>
                <a:sym typeface="Dekko"/>
              </a:rPr>
              <a:t>Definitions</a:t>
            </a:r>
          </a:p>
          <a:p>
            <a:pPr marL="1570612" lvl="1" indent="-785306" algn="l">
              <a:lnSpc>
                <a:spcPts val="8147"/>
              </a:lnSpc>
              <a:buFont typeface="Arial"/>
              <a:buChar char="•"/>
            </a:pPr>
            <a:r>
              <a:rPr lang="en-US" sz="7274" spc="181" dirty="0">
                <a:solidFill>
                  <a:srgbClr val="0D0D0D"/>
                </a:solidFill>
                <a:latin typeface="Calibri" panose="020F0502020204030204" pitchFamily="34" charset="0"/>
                <a:ea typeface="Dekko"/>
                <a:cs typeface="Calibri" panose="020F0502020204030204" pitchFamily="34" charset="0"/>
                <a:sym typeface="Dekko"/>
              </a:rPr>
              <a:t>How to practice digital consent </a:t>
            </a:r>
          </a:p>
          <a:p>
            <a:pPr marL="1570612" lvl="1" indent="-785306" algn="l">
              <a:lnSpc>
                <a:spcPts val="8147"/>
              </a:lnSpc>
              <a:buFont typeface="Arial"/>
              <a:buChar char="•"/>
            </a:pPr>
            <a:r>
              <a:rPr lang="en-US" sz="7274" spc="181" dirty="0">
                <a:solidFill>
                  <a:srgbClr val="0D0D0D"/>
                </a:solidFill>
                <a:latin typeface="Calibri" panose="020F0502020204030204" pitchFamily="34" charset="0"/>
                <a:ea typeface="Dekko"/>
                <a:cs typeface="Calibri" panose="020F0502020204030204" pitchFamily="34" charset="0"/>
                <a:sym typeface="Dekko"/>
              </a:rPr>
              <a:t>Sexting laws in WA State</a:t>
            </a:r>
          </a:p>
          <a:p>
            <a:pPr marL="1570612" lvl="1" indent="-785306" algn="l">
              <a:lnSpc>
                <a:spcPts val="8147"/>
              </a:lnSpc>
              <a:buFont typeface="Arial"/>
              <a:buChar char="•"/>
            </a:pPr>
            <a:r>
              <a:rPr lang="en-US" sz="7274" spc="181" dirty="0">
                <a:solidFill>
                  <a:srgbClr val="0D0D0D"/>
                </a:solidFill>
                <a:latin typeface="Calibri" panose="020F0502020204030204" pitchFamily="34" charset="0"/>
                <a:ea typeface="Dekko"/>
                <a:cs typeface="Calibri" panose="020F0502020204030204" pitchFamily="34" charset="0"/>
                <a:sym typeface="Dekko"/>
              </a:rPr>
              <a:t>Activity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675628" y="3335312"/>
            <a:ext cx="10936743" cy="3616375"/>
          </a:xfrm>
          <a:prstGeom prst="rect">
            <a:avLst/>
          </a:prstGeom>
        </p:spPr>
        <p:txBody>
          <a:bodyPr wrap="square" lIns="0" tIns="0" rIns="0" bIns="0" rtlCol="0" anchor="t">
            <a:spAutoFit/>
          </a:bodyPr>
          <a:lstStyle/>
          <a:p>
            <a:pPr algn="ctr">
              <a:lnSpc>
                <a:spcPts val="14052"/>
              </a:lnSpc>
            </a:pPr>
            <a:r>
              <a:rPr lang="en-US" sz="13500" spc="313" dirty="0">
                <a:solidFill>
                  <a:srgbClr val="0D0D0D"/>
                </a:solidFill>
                <a:latin typeface="Calibri" panose="020F0502020204030204" pitchFamily="34" charset="0"/>
                <a:ea typeface="Handyman"/>
                <a:cs typeface="Calibri" panose="020F0502020204030204" pitchFamily="34" charset="0"/>
                <a:sym typeface="Handyman"/>
              </a:rPr>
              <a:t>What is digital consent?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686625" y="1582584"/>
            <a:ext cx="10914745" cy="1808316"/>
          </a:xfrm>
          <a:prstGeom prst="rect">
            <a:avLst/>
          </a:prstGeom>
        </p:spPr>
        <p:txBody>
          <a:bodyPr wrap="square" lIns="0" tIns="0" rIns="0" bIns="0" rtlCol="0" anchor="t">
            <a:spAutoFit/>
          </a:bodyPr>
          <a:lstStyle/>
          <a:p>
            <a:pPr algn="ctr">
              <a:lnSpc>
                <a:spcPts val="6719"/>
              </a:lnSpc>
            </a:pPr>
            <a:r>
              <a:rPr lang="en-US" sz="9000" spc="149" dirty="0">
                <a:solidFill>
                  <a:srgbClr val="0D0D0D"/>
                </a:solidFill>
                <a:latin typeface="Calibri" panose="020F0502020204030204" pitchFamily="34" charset="0"/>
                <a:ea typeface="Handyman"/>
                <a:cs typeface="Calibri" panose="020F0502020204030204" pitchFamily="34" charset="0"/>
                <a:sym typeface="Handyman"/>
              </a:rPr>
              <a:t>What is Digital Consent?</a:t>
            </a:r>
          </a:p>
        </p:txBody>
      </p:sp>
      <p:sp>
        <p:nvSpPr>
          <p:cNvPr id="4" name="TextBox 4"/>
          <p:cNvSpPr txBox="1"/>
          <p:nvPr/>
        </p:nvSpPr>
        <p:spPr>
          <a:xfrm>
            <a:off x="3119660" y="4330237"/>
            <a:ext cx="12048674" cy="4013663"/>
          </a:xfrm>
          <a:prstGeom prst="rect">
            <a:avLst/>
          </a:prstGeom>
        </p:spPr>
        <p:txBody>
          <a:bodyPr wrap="square" lIns="0" tIns="0" rIns="0" bIns="0" rtlCol="0" anchor="t">
            <a:spAutoFit/>
          </a:bodyPr>
          <a:lstStyle/>
          <a:p>
            <a:pPr marL="685800" indent="-685800" algn="l">
              <a:lnSpc>
                <a:spcPts val="6159"/>
              </a:lnSpc>
              <a:buFont typeface="Arial" panose="020B0604020202020204" pitchFamily="34" charset="0"/>
              <a:buChar char="•"/>
            </a:pPr>
            <a:r>
              <a:rPr lang="en-US" sz="7000" spc="137" dirty="0">
                <a:solidFill>
                  <a:srgbClr val="0D0D0D"/>
                </a:solidFill>
                <a:latin typeface="Calibri" panose="020F0502020204030204" pitchFamily="34" charset="0"/>
                <a:ea typeface="Dekko"/>
                <a:cs typeface="Calibri" panose="020F0502020204030204" pitchFamily="34" charset="0"/>
                <a:sym typeface="Dekko"/>
              </a:rPr>
              <a:t>Digital consent is no different than regular consent.</a:t>
            </a:r>
          </a:p>
          <a:p>
            <a:pPr marL="685800" indent="-685800" algn="l">
              <a:lnSpc>
                <a:spcPts val="6159"/>
              </a:lnSpc>
              <a:buFont typeface="Arial" panose="020B0604020202020204" pitchFamily="34" charset="0"/>
              <a:buChar char="•"/>
            </a:pPr>
            <a:r>
              <a:rPr lang="en-US" sz="7000" spc="137" dirty="0">
                <a:solidFill>
                  <a:srgbClr val="0D0D0D"/>
                </a:solidFill>
                <a:latin typeface="Calibri" panose="020F0502020204030204" pitchFamily="34" charset="0"/>
                <a:ea typeface="Dekko"/>
                <a:cs typeface="Calibri" panose="020F0502020204030204" pitchFamily="34" charset="0"/>
                <a:sym typeface="Dekko"/>
              </a:rPr>
              <a:t>Digital consent just means that you’re practicing consent in online spaces.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943350" y="1544934"/>
            <a:ext cx="10401300" cy="1617366"/>
          </a:xfrm>
          <a:prstGeom prst="rect">
            <a:avLst/>
          </a:prstGeom>
        </p:spPr>
        <p:txBody>
          <a:bodyPr wrap="square" lIns="0" tIns="0" rIns="0" bIns="0" rtlCol="0" anchor="t">
            <a:spAutoFit/>
          </a:bodyPr>
          <a:lstStyle/>
          <a:p>
            <a:pPr algn="ctr">
              <a:lnSpc>
                <a:spcPts val="6013"/>
              </a:lnSpc>
            </a:pPr>
            <a:r>
              <a:rPr lang="en-US" sz="8000" spc="134" dirty="0">
                <a:solidFill>
                  <a:srgbClr val="0D0D0D"/>
                </a:solidFill>
                <a:latin typeface="Calibri" panose="020F0502020204030204" pitchFamily="34" charset="0"/>
                <a:ea typeface="Handyman"/>
                <a:cs typeface="Calibri" panose="020F0502020204030204" pitchFamily="34" charset="0"/>
                <a:sym typeface="Handyman"/>
              </a:rPr>
              <a:t>The Basics: What we Share Online</a:t>
            </a:r>
          </a:p>
        </p:txBody>
      </p:sp>
      <p:sp>
        <p:nvSpPr>
          <p:cNvPr id="4" name="TextBox 4"/>
          <p:cNvSpPr txBox="1"/>
          <p:nvPr/>
        </p:nvSpPr>
        <p:spPr>
          <a:xfrm>
            <a:off x="3181350" y="4076700"/>
            <a:ext cx="11925300" cy="4701159"/>
          </a:xfrm>
          <a:prstGeom prst="rect">
            <a:avLst/>
          </a:prstGeom>
        </p:spPr>
        <p:txBody>
          <a:bodyPr wrap="square" lIns="0" tIns="0" rIns="0" bIns="0" rtlCol="0" anchor="t">
            <a:spAutoFit/>
          </a:bodyPr>
          <a:lstStyle/>
          <a:p>
            <a:pPr marL="1079492" lvl="1" indent="-539746" algn="l">
              <a:lnSpc>
                <a:spcPts val="6149"/>
              </a:lnSpc>
              <a:buFont typeface="Arial"/>
              <a:buChar char="•"/>
            </a:pPr>
            <a:r>
              <a:rPr lang="en-US" sz="6000" spc="124" dirty="0">
                <a:solidFill>
                  <a:srgbClr val="0D0D0D"/>
                </a:solidFill>
                <a:latin typeface="Calibri" panose="020F0502020204030204" pitchFamily="34" charset="0"/>
                <a:ea typeface="Dekko"/>
                <a:cs typeface="Calibri" panose="020F0502020204030204" pitchFamily="34" charset="0"/>
                <a:sym typeface="Dekko"/>
              </a:rPr>
              <a:t>A lot of what we share online has to do with our personal values </a:t>
            </a:r>
          </a:p>
          <a:p>
            <a:pPr marL="2158985" lvl="2" indent="-719662" algn="l">
              <a:lnSpc>
                <a:spcPts val="6149"/>
              </a:lnSpc>
              <a:buFont typeface="Arial"/>
              <a:buChar char="⚬"/>
            </a:pPr>
            <a:r>
              <a:rPr lang="en-US" sz="6000" spc="124" dirty="0">
                <a:solidFill>
                  <a:srgbClr val="0D0D0D"/>
                </a:solidFill>
                <a:latin typeface="Calibri" panose="020F0502020204030204" pitchFamily="34" charset="0"/>
                <a:ea typeface="Dekko"/>
                <a:cs typeface="Calibri" panose="020F0502020204030204" pitchFamily="34" charset="0"/>
                <a:sym typeface="Dekko"/>
              </a:rPr>
              <a:t>Public accounts vs. private accounts</a:t>
            </a:r>
          </a:p>
          <a:p>
            <a:pPr marL="2158985" lvl="2" indent="-719662" algn="l">
              <a:lnSpc>
                <a:spcPts val="6149"/>
              </a:lnSpc>
              <a:buFont typeface="Arial"/>
              <a:buChar char="⚬"/>
            </a:pPr>
            <a:r>
              <a:rPr lang="en-US" sz="6000" spc="124" dirty="0">
                <a:solidFill>
                  <a:srgbClr val="0D0D0D"/>
                </a:solidFill>
                <a:latin typeface="Calibri" panose="020F0502020204030204" pitchFamily="34" charset="0"/>
                <a:ea typeface="Dekko"/>
                <a:cs typeface="Calibri" panose="020F0502020204030204" pitchFamily="34" charset="0"/>
                <a:sym typeface="Dekko"/>
              </a:rPr>
              <a:t>Posting regularly vs. barely posting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444332" y="1790700"/>
            <a:ext cx="13399336" cy="1077218"/>
          </a:xfrm>
          <a:prstGeom prst="rect">
            <a:avLst/>
          </a:prstGeom>
        </p:spPr>
        <p:txBody>
          <a:bodyPr lIns="0" tIns="0" rIns="0" bIns="0" rtlCol="0" anchor="t">
            <a:spAutoFit/>
          </a:bodyPr>
          <a:lstStyle/>
          <a:p>
            <a:pPr algn="ctr">
              <a:lnSpc>
                <a:spcPts val="8379"/>
              </a:lnSpc>
            </a:pPr>
            <a:r>
              <a:rPr lang="en-US" sz="8000" spc="187" dirty="0">
                <a:solidFill>
                  <a:srgbClr val="0D0D0D"/>
                </a:solidFill>
                <a:latin typeface="Calibri" panose="020F0502020204030204" pitchFamily="34" charset="0"/>
                <a:ea typeface="Handyman"/>
                <a:cs typeface="Calibri" panose="020F0502020204030204" pitchFamily="34" charset="0"/>
                <a:sym typeface="Handyman"/>
              </a:rPr>
              <a:t>Practicing Digital Consent</a:t>
            </a:r>
          </a:p>
        </p:txBody>
      </p:sp>
      <p:sp>
        <p:nvSpPr>
          <p:cNvPr id="7" name="TextBox 7"/>
          <p:cNvSpPr txBox="1"/>
          <p:nvPr/>
        </p:nvSpPr>
        <p:spPr>
          <a:xfrm>
            <a:off x="2649753" y="3771900"/>
            <a:ext cx="12988494" cy="4488408"/>
          </a:xfrm>
          <a:prstGeom prst="rect">
            <a:avLst/>
          </a:prstGeom>
        </p:spPr>
        <p:txBody>
          <a:bodyPr wrap="square" lIns="0" tIns="0" rIns="0" bIns="0" rtlCol="0" anchor="t">
            <a:spAutoFit/>
          </a:bodyPr>
          <a:lstStyle/>
          <a:p>
            <a:pPr marL="571500" indent="-571500">
              <a:lnSpc>
                <a:spcPts val="5040"/>
              </a:lnSpc>
              <a:spcBef>
                <a:spcPct val="0"/>
              </a:spcBef>
              <a:buFont typeface="Arial" panose="020B0604020202020204" pitchFamily="34" charset="0"/>
              <a:buChar char="•"/>
            </a:pPr>
            <a:r>
              <a:rPr lang="en-US" sz="5500" dirty="0">
                <a:solidFill>
                  <a:srgbClr val="0D0D0D"/>
                </a:solidFill>
                <a:latin typeface="Calibri" panose="020F0502020204030204" pitchFamily="34" charset="0"/>
                <a:ea typeface="Dekko"/>
                <a:cs typeface="Calibri" panose="020F0502020204030204" pitchFamily="34" charset="0"/>
                <a:sym typeface="Dekko"/>
              </a:rPr>
              <a:t>Asking permission before posting a photo or video of someone else on social media</a:t>
            </a:r>
          </a:p>
          <a:p>
            <a:pPr marL="571500" indent="-571500">
              <a:lnSpc>
                <a:spcPts val="5040"/>
              </a:lnSpc>
              <a:spcBef>
                <a:spcPct val="0"/>
              </a:spcBef>
              <a:buFont typeface="Arial" panose="020B0604020202020204" pitchFamily="34" charset="0"/>
              <a:buChar char="•"/>
            </a:pPr>
            <a:r>
              <a:rPr lang="en-US" sz="5500" dirty="0">
                <a:solidFill>
                  <a:srgbClr val="0D0D0D"/>
                </a:solidFill>
                <a:latin typeface="Calibri" panose="020F0502020204030204" pitchFamily="34" charset="0"/>
                <a:ea typeface="Dekko"/>
                <a:cs typeface="Calibri" panose="020F0502020204030204" pitchFamily="34" charset="0"/>
                <a:sym typeface="Dekko"/>
              </a:rPr>
              <a:t>Checking if it’s okay before sharing information outside of a one-on-one chat</a:t>
            </a:r>
          </a:p>
          <a:p>
            <a:pPr marL="571500" indent="-571500">
              <a:lnSpc>
                <a:spcPts val="5040"/>
              </a:lnSpc>
              <a:spcBef>
                <a:spcPct val="0"/>
              </a:spcBef>
              <a:buFont typeface="Arial" panose="020B0604020202020204" pitchFamily="34" charset="0"/>
              <a:buChar char="•"/>
            </a:pPr>
            <a:r>
              <a:rPr lang="en-US" sz="5500" dirty="0">
                <a:solidFill>
                  <a:srgbClr val="0D0D0D"/>
                </a:solidFill>
                <a:latin typeface="Calibri" panose="020F0502020204030204" pitchFamily="34" charset="0"/>
                <a:ea typeface="Dekko"/>
                <a:cs typeface="Calibri" panose="020F0502020204030204" pitchFamily="34" charset="0"/>
                <a:sym typeface="Dekko"/>
              </a:rPr>
              <a:t>Respecting the device/ accounts of others</a:t>
            </a:r>
          </a:p>
          <a:p>
            <a:pPr marL="571500" indent="-571500">
              <a:lnSpc>
                <a:spcPts val="5040"/>
              </a:lnSpc>
              <a:spcBef>
                <a:spcPct val="0"/>
              </a:spcBef>
              <a:buFont typeface="Arial" panose="020B0604020202020204" pitchFamily="34" charset="0"/>
              <a:buChar char="•"/>
            </a:pPr>
            <a:r>
              <a:rPr lang="en-US" sz="5500" dirty="0">
                <a:solidFill>
                  <a:srgbClr val="0D0D0D"/>
                </a:solidFill>
                <a:latin typeface="Calibri" panose="020F0502020204030204" pitchFamily="34" charset="0"/>
                <a:ea typeface="Dekko"/>
                <a:cs typeface="Calibri" panose="020F0502020204030204" pitchFamily="34" charset="0"/>
                <a:sym typeface="Dekko"/>
              </a:rPr>
              <a:t>Asking before starting a heavy conversation via phone/text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914650" y="2803115"/>
            <a:ext cx="12458700" cy="4680769"/>
          </a:xfrm>
          <a:prstGeom prst="rect">
            <a:avLst/>
          </a:prstGeom>
        </p:spPr>
        <p:txBody>
          <a:bodyPr wrap="square" lIns="0" tIns="0" rIns="0" bIns="0" rtlCol="0" anchor="t">
            <a:spAutoFit/>
          </a:bodyPr>
          <a:lstStyle/>
          <a:p>
            <a:pPr algn="ctr">
              <a:lnSpc>
                <a:spcPts val="7279"/>
              </a:lnSpc>
            </a:pPr>
            <a:r>
              <a:rPr lang="en-US" sz="8500" spc="162" dirty="0">
                <a:solidFill>
                  <a:srgbClr val="0D0D0D"/>
                </a:solidFill>
                <a:latin typeface="Calibri" panose="020F0502020204030204" pitchFamily="34" charset="0"/>
                <a:ea typeface="Handyman"/>
                <a:cs typeface="Calibri" panose="020F0502020204030204" pitchFamily="34" charset="0"/>
                <a:sym typeface="Handyman"/>
              </a:rPr>
              <a:t>Discussion Question:</a:t>
            </a:r>
          </a:p>
          <a:p>
            <a:pPr algn="ctr">
              <a:lnSpc>
                <a:spcPts val="7279"/>
              </a:lnSpc>
            </a:pPr>
            <a:endParaRPr lang="en-US" sz="6499" spc="162" dirty="0">
              <a:solidFill>
                <a:srgbClr val="0D0D0D"/>
              </a:solidFill>
              <a:latin typeface="Calibri" panose="020F0502020204030204" pitchFamily="34" charset="0"/>
              <a:ea typeface="Handyman"/>
              <a:cs typeface="Calibri" panose="020F0502020204030204" pitchFamily="34" charset="0"/>
              <a:sym typeface="Handyman"/>
            </a:endParaRPr>
          </a:p>
          <a:p>
            <a:pPr algn="ctr">
              <a:lnSpc>
                <a:spcPts val="7279"/>
              </a:lnSpc>
            </a:pPr>
            <a:r>
              <a:rPr lang="en-US" sz="7000" spc="162" dirty="0">
                <a:solidFill>
                  <a:srgbClr val="0D0D0D"/>
                </a:solidFill>
                <a:latin typeface="Calibri" panose="020F0502020204030204" pitchFamily="34" charset="0"/>
                <a:ea typeface="Handyman"/>
                <a:cs typeface="Calibri" panose="020F0502020204030204" pitchFamily="34" charset="0"/>
                <a:sym typeface="Handyman"/>
              </a:rPr>
              <a:t>Has a friend/family member ever posted an embarrassing photo of you online?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616953" y="812047"/>
            <a:ext cx="11054092" cy="972959"/>
          </a:xfrm>
          <a:prstGeom prst="rect">
            <a:avLst/>
          </a:prstGeom>
        </p:spPr>
        <p:txBody>
          <a:bodyPr wrap="square" lIns="0" tIns="0" rIns="0" bIns="0" rtlCol="0" anchor="t">
            <a:spAutoFit/>
          </a:bodyPr>
          <a:lstStyle/>
          <a:p>
            <a:pPr algn="ctr">
              <a:lnSpc>
                <a:spcPts val="7280"/>
              </a:lnSpc>
            </a:pPr>
            <a:r>
              <a:rPr lang="en-US" sz="8000" spc="162" dirty="0">
                <a:solidFill>
                  <a:srgbClr val="0D0D0D"/>
                </a:solidFill>
                <a:latin typeface="Calibri" panose="020F0502020204030204" pitchFamily="34" charset="0"/>
                <a:ea typeface="Handyman"/>
                <a:cs typeface="Calibri" panose="020F0502020204030204" pitchFamily="34" charset="0"/>
                <a:sym typeface="Handyman"/>
              </a:rPr>
              <a:t>Digital Consent Red Flags</a:t>
            </a:r>
          </a:p>
        </p:txBody>
      </p:sp>
      <p:sp>
        <p:nvSpPr>
          <p:cNvPr id="4" name="TextBox 4"/>
          <p:cNvSpPr txBox="1"/>
          <p:nvPr/>
        </p:nvSpPr>
        <p:spPr>
          <a:xfrm>
            <a:off x="1138188" y="3314700"/>
            <a:ext cx="16540211" cy="5950347"/>
          </a:xfrm>
          <a:prstGeom prst="rect">
            <a:avLst/>
          </a:prstGeom>
        </p:spPr>
        <p:txBody>
          <a:bodyPr wrap="square" lIns="0" tIns="0" rIns="0" bIns="0" rtlCol="0" anchor="t">
            <a:spAutoFit/>
          </a:bodyPr>
          <a:lstStyle/>
          <a:p>
            <a:pPr algn="l">
              <a:lnSpc>
                <a:spcPts val="5759"/>
              </a:lnSpc>
            </a:pPr>
            <a:r>
              <a:rPr lang="en-US" sz="5000" dirty="0">
                <a:solidFill>
                  <a:srgbClr val="0D0D0D"/>
                </a:solidFill>
                <a:latin typeface="Calibri" panose="020F0502020204030204" pitchFamily="34" charset="0"/>
                <a:ea typeface="Dekko"/>
                <a:cs typeface="Calibri" panose="020F0502020204030204" pitchFamily="34" charset="0"/>
                <a:sym typeface="Dekko"/>
              </a:rPr>
              <a:t>It’s not okay for someone to...</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Demand to track their partner’s location </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Go through their partner’s phone without consent</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Control what their partner posts online </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Demand to have their partner’s passwords to their accounts </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Call or text their partner excessively </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Repeatedly ask their partner for nude photos*</a:t>
            </a:r>
          </a:p>
          <a:p>
            <a:pPr marL="1036317" lvl="1" indent="-518158" algn="l">
              <a:lnSpc>
                <a:spcPts val="5759"/>
              </a:lnSpc>
              <a:buFont typeface="Arial"/>
              <a:buChar char="•"/>
            </a:pPr>
            <a:r>
              <a:rPr lang="en-US" sz="5000" dirty="0">
                <a:solidFill>
                  <a:srgbClr val="0D0D0D"/>
                </a:solidFill>
                <a:latin typeface="Calibri" panose="020F0502020204030204" pitchFamily="34" charset="0"/>
                <a:ea typeface="Dekko"/>
                <a:cs typeface="Calibri" panose="020F0502020204030204" pitchFamily="34" charset="0"/>
                <a:sym typeface="Dekko"/>
              </a:rPr>
              <a:t>Send nude photos*</a:t>
            </a:r>
          </a:p>
        </p:txBody>
      </p:sp>
      <p:sp>
        <p:nvSpPr>
          <p:cNvPr id="5" name="TextBox 5"/>
          <p:cNvSpPr txBox="1"/>
          <p:nvPr/>
        </p:nvSpPr>
        <p:spPr>
          <a:xfrm>
            <a:off x="4281439" y="1796770"/>
            <a:ext cx="9725120" cy="650178"/>
          </a:xfrm>
          <a:prstGeom prst="rect">
            <a:avLst/>
          </a:prstGeom>
        </p:spPr>
        <p:txBody>
          <a:bodyPr wrap="square" lIns="0" tIns="0" rIns="0" bIns="0" rtlCol="0" anchor="t">
            <a:spAutoFit/>
          </a:bodyPr>
          <a:lstStyle/>
          <a:p>
            <a:pPr algn="ctr">
              <a:lnSpc>
                <a:spcPts val="5040"/>
              </a:lnSpc>
              <a:spcBef>
                <a:spcPct val="0"/>
              </a:spcBef>
            </a:pPr>
            <a:r>
              <a:rPr lang="en-US" sz="5000" spc="112" dirty="0">
                <a:solidFill>
                  <a:srgbClr val="000000"/>
                </a:solidFill>
                <a:latin typeface="Calibri" panose="020F0502020204030204" pitchFamily="34" charset="0"/>
                <a:ea typeface="Dekko"/>
                <a:cs typeface="Calibri" panose="020F0502020204030204" pitchFamily="34" charset="0"/>
                <a:sym typeface="Dekko"/>
              </a:rPr>
              <a:t>In romantic/intimate relationships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2887</Words>
  <Application>Microsoft Office PowerPoint</Application>
  <PresentationFormat>Custom</PresentationFormat>
  <Paragraphs>208</Paragraphs>
  <Slides>19</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Consent Lesson</dc:title>
  <dc:creator>Schell, Monica A</dc:creator>
  <cp:lastModifiedBy>Monica Schell</cp:lastModifiedBy>
  <cp:revision>6</cp:revision>
  <dcterms:created xsi:type="dcterms:W3CDTF">2006-08-16T00:00:00Z</dcterms:created>
  <dcterms:modified xsi:type="dcterms:W3CDTF">2025-01-24T21:32:57Z</dcterms:modified>
  <dc:identifier>DAGD07g1cQE</dc:identifier>
</cp:coreProperties>
</file>